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421" r:id="rId2"/>
    <p:sldId id="416" r:id="rId3"/>
    <p:sldId id="269" r:id="rId4"/>
    <p:sldId id="327" r:id="rId5"/>
    <p:sldId id="329" r:id="rId6"/>
    <p:sldId id="361" r:id="rId7"/>
    <p:sldId id="323" r:id="rId8"/>
    <p:sldId id="317" r:id="rId9"/>
    <p:sldId id="378" r:id="rId10"/>
    <p:sldId id="340" r:id="rId11"/>
    <p:sldId id="341" r:id="rId12"/>
    <p:sldId id="338" r:id="rId13"/>
    <p:sldId id="339" r:id="rId14"/>
    <p:sldId id="377" r:id="rId15"/>
    <p:sldId id="389" r:id="rId16"/>
    <p:sldId id="342" r:id="rId17"/>
    <p:sldId id="362" r:id="rId18"/>
    <p:sldId id="363" r:id="rId19"/>
    <p:sldId id="365" r:id="rId20"/>
    <p:sldId id="356" r:id="rId21"/>
    <p:sldId id="343" r:id="rId22"/>
    <p:sldId id="345" r:id="rId23"/>
    <p:sldId id="373" r:id="rId24"/>
    <p:sldId id="376" r:id="rId25"/>
    <p:sldId id="422" r:id="rId26"/>
    <p:sldId id="423" r:id="rId27"/>
    <p:sldId id="334" r:id="rId28"/>
    <p:sldId id="414" r:id="rId29"/>
    <p:sldId id="386" r:id="rId30"/>
    <p:sldId id="387" r:id="rId31"/>
    <p:sldId id="399" r:id="rId32"/>
    <p:sldId id="385" r:id="rId33"/>
    <p:sldId id="415" r:id="rId34"/>
    <p:sldId id="383" r:id="rId35"/>
    <p:sldId id="384" r:id="rId36"/>
    <p:sldId id="381" r:id="rId37"/>
    <p:sldId id="382" r:id="rId38"/>
    <p:sldId id="393" r:id="rId39"/>
    <p:sldId id="418" r:id="rId40"/>
    <p:sldId id="275" r:id="rId41"/>
    <p:sldId id="283" r:id="rId42"/>
    <p:sldId id="388" r:id="rId43"/>
    <p:sldId id="391" r:id="rId44"/>
    <p:sldId id="390" r:id="rId45"/>
    <p:sldId id="420" r:id="rId46"/>
    <p:sldId id="424" r:id="rId47"/>
    <p:sldId id="417" r:id="rId48"/>
    <p:sldId id="392" r:id="rId49"/>
    <p:sldId id="312" r:id="rId50"/>
    <p:sldId id="379" r:id="rId51"/>
    <p:sldId id="380" r:id="rId52"/>
    <p:sldId id="31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2" autoAdjust="0"/>
    <p:restoredTop sz="89401" autoAdjust="0"/>
  </p:normalViewPr>
  <p:slideViewPr>
    <p:cSldViewPr showGuides="1">
      <p:cViewPr varScale="1">
        <p:scale>
          <a:sx n="77" d="100"/>
          <a:sy n="77" d="100"/>
        </p:scale>
        <p:origin x="1248" y="62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ysk%20Google\Konferencja%2029.05\tabele%20-%20konf%2029.0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ysk%20Google\Konferencja%2029.05\tabele%20-%20konf%2029.05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ysk%20Google\Konferencja%2029.05\tabele%20-%20konf%2029.0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ysk%20Google\Konferencja%2029.05\tabele%20-%20konf%2029.0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ysk%20Google\Konferencja%2029.05\tabele%20-%20konf%2029.0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ysk%20Google\Konferencja%2029.05\tabele%20-%20konf%2029.0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/>
              <a:t>Płeć</a:t>
            </a:r>
          </a:p>
        </c:rich>
      </c:tx>
      <c:layout>
        <c:manualLayout>
          <c:xMode val="edge"/>
          <c:yMode val="edge"/>
          <c:x val="0.43591213719644267"/>
          <c:y val="2.2675736961451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14-47CD-B28E-853CE9E7FB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14-47CD-B28E-853CE9E7FB03}"/>
              </c:ext>
            </c:extLst>
          </c:dPt>
          <c:dLbls>
            <c:dLbl>
              <c:idx val="0"/>
              <c:layout>
                <c:manualLayout>
                  <c:x val="-0.11326860841424"/>
                  <c:y val="0.125056689342403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239482200647247"/>
                      <c:h val="0.237150415721844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514-47CD-B28E-853CE9E7FB03}"/>
                </c:ext>
              </c:extLst>
            </c:dLbl>
            <c:dLbl>
              <c:idx val="1"/>
              <c:layout>
                <c:manualLayout>
                  <c:x val="0.12540453074433699"/>
                  <c:y val="-0.125127216240827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00970873786409"/>
                      <c:h val="0.239984882842025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514-47CD-B28E-853CE9E7FB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'tab. 1'!$K$1:$L$1</c:f>
              <c:strCache>
                <c:ptCount val="2"/>
                <c:pt idx="0">
                  <c:v>Mężczyźni</c:v>
                </c:pt>
                <c:pt idx="1">
                  <c:v>Kobiety</c:v>
                </c:pt>
              </c:strCache>
            </c:strRef>
          </c:cat>
          <c:val>
            <c:numRef>
              <c:f>'tab. 1'!$K$2:$L$2</c:f>
              <c:numCache>
                <c:formatCode>General</c:formatCode>
                <c:ptCount val="2"/>
                <c:pt idx="0">
                  <c:v>754</c:v>
                </c:pt>
                <c:pt idx="1">
                  <c:v>1282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14-47CD-B28E-853CE9E7FB0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Kobiety</a:t>
            </a:r>
            <a:r>
              <a:rPr lang="en-US" dirty="0"/>
              <a:t> n=12</a:t>
            </a:r>
            <a:r>
              <a:rPr lang="pl-PL" dirty="0"/>
              <a:t>79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Kobiety n=1279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71-4811-9D22-27380F03CF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71-4811-9D22-27380F03CF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71-4811-9D22-27380F03CFB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71-4811-9D22-27380F03CFB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71-4811-9D22-27380F03CFB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7338DFA-BEAA-45F7-BD44-5DB6E51E0FA9}" type="PERCENTAGE">
                      <a:rPr lang="en-US" sz="2000" b="1"/>
                      <a:pPr/>
                      <a:t>[PROCENTOWE]</a:t>
                    </a:fld>
                    <a:endParaRPr lang="pl-PL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471-4811-9D22-27380F03CF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26.1</c:v>
                </c:pt>
                <c:pt idx="1">
                  <c:v>19.2</c:v>
                </c:pt>
                <c:pt idx="2">
                  <c:v>54.7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71-4811-9D22-27380F03CFB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Miasto n=1204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F7-49F0-A218-30DE9F3233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F7-49F0-A218-30DE9F3233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F7-49F0-A218-30DE9F32332D}"/>
              </c:ext>
            </c:extLst>
          </c:dPt>
          <c:cat>
            <c:strRef>
              <c:f>Arkusz1!$A$2:$A$4</c:f>
              <c:strCache>
                <c:ptCount val="3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36.700000000000003</c:v>
                </c:pt>
                <c:pt idx="1">
                  <c:v>17.2</c:v>
                </c:pt>
                <c:pt idx="2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F7-49F0-A218-30DE9F323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Wieś n=826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98-4618-8435-AD001FD0F8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98-4618-8435-AD001FD0F8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98-4618-8435-AD001FD0F83A}"/>
              </c:ext>
            </c:extLst>
          </c:dPt>
          <c:cat>
            <c:strRef>
              <c:f>Arkusz1!$A$2:$A$4</c:f>
              <c:strCache>
                <c:ptCount val="3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24.5</c:v>
                </c:pt>
                <c:pt idx="1">
                  <c:v>26.4</c:v>
                </c:pt>
                <c:pt idx="2">
                  <c:v>49.1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98-4618-8435-AD001FD0F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12440370941899"/>
          <c:y val="0.13086198233318"/>
          <c:w val="0.57335825557549602"/>
          <c:h val="0.78857485931667504"/>
        </c:manualLayout>
      </c:layout>
      <c:pieChart>
        <c:varyColors val="1"/>
        <c:ser>
          <c:idx val="0"/>
          <c:order val="0"/>
          <c:explosion val="7"/>
          <c:dPt>
            <c:idx val="0"/>
            <c:bubble3D val="0"/>
            <c:explosion val="3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A1-48DD-AB16-7C443F0BBEC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A1-48DD-AB16-7C443F0BBEC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A1-48DD-AB16-7C443F0BBECA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A1-48DD-AB16-7C443F0BBECA}"/>
              </c:ext>
            </c:extLst>
          </c:dPt>
          <c:dLbls>
            <c:dLbl>
              <c:idx val="0"/>
              <c:layout>
                <c:manualLayout>
                  <c:x val="-1.7492837165964101E-2"/>
                  <c:y val="0.1172358376489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62408905656301"/>
                      <c:h val="0.175217020215493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DA1-48DD-AB16-7C443F0BBECA}"/>
                </c:ext>
              </c:extLst>
            </c:dLbl>
            <c:dLbl>
              <c:idx val="1"/>
              <c:layout>
                <c:manualLayout>
                  <c:x val="-0.167828283058855"/>
                  <c:y val="0.1885387473562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67013259407999"/>
                      <c:h val="0.165577463084331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DA1-48DD-AB16-7C443F0BBECA}"/>
                </c:ext>
              </c:extLst>
            </c:dLbl>
            <c:dLbl>
              <c:idx val="2"/>
              <c:layout>
                <c:manualLayout>
                  <c:x val="-2.7514694285691099E-2"/>
                  <c:y val="-0.17507611407072099"/>
                </c:manualLayout>
              </c:layout>
              <c:tx>
                <c:rich>
                  <a:bodyPr/>
                  <a:lstStyle/>
                  <a:p>
                    <a:fld id="{2BF17764-3F7E-4DD2-B608-A407018EF1A1}" type="PERCENTAGE">
                      <a:rPr lang="en-US" smtClean="0"/>
                      <a:pPr/>
                      <a:t>[PROCENTOWE]</a:t>
                    </a:fld>
                    <a:endParaRPr lang="en-US" dirty="0"/>
                  </a:p>
                  <a:p>
                    <a:r>
                      <a:rPr lang="en-US" dirty="0" err="1"/>
                      <a:t>nadwaga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987990717548986"/>
                      <c:h val="0.211632411896989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DA1-48DD-AB16-7C443F0BBECA}"/>
                </c:ext>
              </c:extLst>
            </c:dLbl>
            <c:dLbl>
              <c:idx val="3"/>
              <c:layout>
                <c:manualLayout>
                  <c:x val="0.20185072866546599"/>
                  <c:y val="0.138951518935237"/>
                </c:manualLayout>
              </c:layout>
              <c:tx>
                <c:rich>
                  <a:bodyPr/>
                  <a:lstStyle/>
                  <a:p>
                    <a:fld id="{7CE09E4E-050D-4CA3-9956-D57DC9934948}" type="PERCENTAGE">
                      <a:rPr lang="en-US" smtClean="0"/>
                      <a:pPr/>
                      <a:t>[PROCENTOWE]</a:t>
                    </a:fld>
                    <a:endParaRPr lang="en-US" dirty="0"/>
                  </a:p>
                  <a:p>
                    <a:r>
                      <a:rPr lang="en-US" dirty="0" err="1"/>
                      <a:t>Otyłość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60844111415631"/>
                      <c:h val="0.211632411896989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DA1-48DD-AB16-7C443F0BBE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'tab. 1'!$A$30:$D$30</c:f>
              <c:strCache>
                <c:ptCount val="4"/>
                <c:pt idx="0">
                  <c:v>&lt;18.5 kg/mkw.</c:v>
                </c:pt>
                <c:pt idx="1">
                  <c:v>18.5-24.9 kg/mkw.</c:v>
                </c:pt>
                <c:pt idx="2">
                  <c:v>25-29.9 kg/mkw.</c:v>
                </c:pt>
                <c:pt idx="3">
                  <c:v>&gt; 30 kg/mkw.</c:v>
                </c:pt>
              </c:strCache>
            </c:strRef>
          </c:cat>
          <c:val>
            <c:numRef>
              <c:f>'tab. 1'!$A$31:$D$31</c:f>
              <c:numCache>
                <c:formatCode>General</c:formatCode>
                <c:ptCount val="4"/>
                <c:pt idx="0">
                  <c:v>15</c:v>
                </c:pt>
                <c:pt idx="1">
                  <c:v>571</c:v>
                </c:pt>
                <c:pt idx="2">
                  <c:v>817</c:v>
                </c:pt>
                <c:pt idx="3">
                  <c:v>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A1-48DD-AB16-7C443F0BBEC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BMI Kobiety n = 1277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96-48E3-8468-D71F221E548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0E-46FA-92F2-783F483AAA14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0E-46FA-92F2-783F483AAA14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0E-46FA-92F2-783F483AAA14}"/>
              </c:ext>
            </c:extLst>
          </c:dPt>
          <c:dLbls>
            <c:dLbl>
              <c:idx val="0"/>
              <c:layout>
                <c:manualLayout>
                  <c:x val="-7.4982252442761148E-3"/>
                  <c:y val="0.1145325250599395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96-48E3-8468-D71F221E54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&lt;18,5 kg/m2</c:v>
                </c:pt>
                <c:pt idx="1">
                  <c:v>18,5-24,99kg/m2</c:v>
                </c:pt>
                <c:pt idx="2">
                  <c:v>25,00-29,99 kg/m2</c:v>
                </c:pt>
                <c:pt idx="3">
                  <c:v>&gt;30,00 kg/m2</c:v>
                </c:pt>
              </c:strCache>
            </c:strRef>
          </c:cat>
          <c:val>
            <c:numRef>
              <c:f>Arkusz1!$B$2:$B$5</c:f>
              <c:numCache>
                <c:formatCode>0.0%</c:formatCode>
                <c:ptCount val="4"/>
                <c:pt idx="0">
                  <c:v>8.9999999999999993E-3</c:v>
                </c:pt>
                <c:pt idx="1">
                  <c:v>0.32300000000000001</c:v>
                </c:pt>
                <c:pt idx="2">
                  <c:v>0.35599999999999998</c:v>
                </c:pt>
                <c:pt idx="3">
                  <c:v>0.312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96-48E3-8468-D71F221E548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875152760804366E-2"/>
          <c:y val="0.87387333307051906"/>
          <c:w val="0.97012484723919568"/>
          <c:h val="0.12612666692948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162672823484141"/>
          <c:y val="3.90348055226565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BMI Mężczyźni n = 758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C0-426E-9C19-DBB5F966DEA9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6D-44F7-94A3-2F0C2EC2EAF2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6D-44F7-94A3-2F0C2EC2EAF2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6D-44F7-94A3-2F0C2EC2EAF2}"/>
              </c:ext>
            </c:extLst>
          </c:dPt>
          <c:dLbls>
            <c:dLbl>
              <c:idx val="0"/>
              <c:layout>
                <c:manualLayout>
                  <c:x val="2.3714661416479942E-2"/>
                  <c:y val="0.1596280968781246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0,4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69657170714491"/>
                      <c:h val="0.101711664973733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BC0-426E-9C19-DBB5F966DE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&lt;18,5 kg/m2</c:v>
                </c:pt>
                <c:pt idx="1">
                  <c:v>18,5-24,99kg/m2</c:v>
                </c:pt>
                <c:pt idx="2">
                  <c:v>25,00-29,99 kg/m2</c:v>
                </c:pt>
                <c:pt idx="3">
                  <c:v>&gt;30,00 kg/m2</c:v>
                </c:pt>
              </c:strCache>
            </c:strRef>
          </c:cat>
          <c:val>
            <c:numRef>
              <c:f>Arkusz1!$B$2:$B$5</c:f>
              <c:numCache>
                <c:formatCode>0.0%</c:formatCode>
                <c:ptCount val="4"/>
                <c:pt idx="0">
                  <c:v>4.0000000000000001E-3</c:v>
                </c:pt>
                <c:pt idx="1">
                  <c:v>0.20799999999999999</c:v>
                </c:pt>
                <c:pt idx="2">
                  <c:v>0.47899999999999998</c:v>
                </c:pt>
                <c:pt idx="3">
                  <c:v>0.309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C0-426E-9C19-DBB5F966DEA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0242277001901748"/>
          <c:y val="0.1420192729908317"/>
          <c:w val="0.63146598907310958"/>
          <c:h val="0.68158233741224516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BMI Miasto n = 1210</c:v>
                </c:pt>
              </c:strCache>
            </c:strRef>
          </c:tx>
          <c:explosion val="14"/>
          <c:dPt>
            <c:idx val="0"/>
            <c:bubble3D val="0"/>
            <c:explosion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96-48E3-8468-D71F221E5487}"/>
              </c:ext>
            </c:extLst>
          </c:dPt>
          <c:dPt>
            <c:idx val="1"/>
            <c:bubble3D val="0"/>
            <c:explosion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C1-465E-B757-EC5383684364}"/>
              </c:ext>
            </c:extLst>
          </c:dPt>
          <c:dPt>
            <c:idx val="2"/>
            <c:bubble3D val="0"/>
            <c:explosion val="2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C1-465E-B757-EC5383684364}"/>
              </c:ext>
            </c:extLst>
          </c:dPt>
          <c:dPt>
            <c:idx val="3"/>
            <c:bubble3D val="0"/>
            <c:explosion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C1-465E-B757-EC5383684364}"/>
              </c:ext>
            </c:extLst>
          </c:dPt>
          <c:dLbls>
            <c:dLbl>
              <c:idx val="0"/>
              <c:layout>
                <c:manualLayout>
                  <c:x val="-7.4982252442761148E-3"/>
                  <c:y val="0.1145325250599395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96-48E3-8468-D71F221E54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&lt;18,5 kg/m2</c:v>
                </c:pt>
                <c:pt idx="1">
                  <c:v>18,5-24,99kg/m2</c:v>
                </c:pt>
                <c:pt idx="2">
                  <c:v>25,00-29,99 kg/m2</c:v>
                </c:pt>
                <c:pt idx="3">
                  <c:v>&gt;30,00 kg/m2</c:v>
                </c:pt>
              </c:strCache>
            </c:strRef>
          </c:cat>
          <c:val>
            <c:numRef>
              <c:f>Arkusz1!$B$2:$B$5</c:f>
              <c:numCache>
                <c:formatCode>0.0%</c:formatCode>
                <c:ptCount val="4"/>
                <c:pt idx="0">
                  <c:v>7.0000000000000001E-3</c:v>
                </c:pt>
                <c:pt idx="1">
                  <c:v>0.30199999999999999</c:v>
                </c:pt>
                <c:pt idx="2">
                  <c:v>0.43099999999999999</c:v>
                </c:pt>
                <c:pt idx="3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96-48E3-8468-D71F221E548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875152760804366E-2"/>
          <c:y val="0.87387333307051906"/>
          <c:w val="0.97012484723919568"/>
          <c:h val="0.12612666692948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162672823484141"/>
          <c:y val="3.90348055226565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BMI Wieś n = 825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C0-426E-9C19-DBB5F966DEA9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C4-4F4F-86D9-1579FA491A13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C4-4F4F-86D9-1579FA491A13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C4-4F4F-86D9-1579FA491A13}"/>
              </c:ext>
            </c:extLst>
          </c:dPt>
          <c:dLbls>
            <c:dLbl>
              <c:idx val="0"/>
              <c:layout>
                <c:manualLayout>
                  <c:x val="2.3714661416479942E-2"/>
                  <c:y val="0.1596280968781246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69657170714491"/>
                      <c:h val="0.101711664973733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BC0-426E-9C19-DBB5F966DE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&lt;18,5 kg/m2</c:v>
                </c:pt>
                <c:pt idx="1">
                  <c:v>18,5-24,99kg/m2</c:v>
                </c:pt>
                <c:pt idx="2">
                  <c:v>25,00-29,99 kg/m2</c:v>
                </c:pt>
                <c:pt idx="3">
                  <c:v>&gt;30,00 kg/m2</c:v>
                </c:pt>
              </c:strCache>
            </c:strRef>
          </c:cat>
          <c:val>
            <c:numRef>
              <c:f>Arkusz1!$B$2:$B$5</c:f>
              <c:numCache>
                <c:formatCode>0.0%</c:formatCode>
                <c:ptCount val="4"/>
                <c:pt idx="0">
                  <c:v>7.0000000000000001E-3</c:v>
                </c:pt>
                <c:pt idx="1">
                  <c:v>0.25</c:v>
                </c:pt>
                <c:pt idx="2">
                  <c:v>0.35799999999999998</c:v>
                </c:pt>
                <c:pt idx="3">
                  <c:v>0.38500000000000001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C0-426E-9C19-DBB5F966DEA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Otyłość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Cukrzyca</c:v>
                </c:pt>
                <c:pt idx="1">
                  <c:v>Nadciśnienie</c:v>
                </c:pt>
                <c:pt idx="2">
                  <c:v>Choroba niedokrwienna serca</c:v>
                </c:pt>
                <c:pt idx="3">
                  <c:v>Udar</c:v>
                </c:pt>
              </c:strCache>
            </c:strRef>
          </c:cat>
          <c:val>
            <c:numRef>
              <c:f>Arkusz1!$B$2:$B$5</c:f>
              <c:numCache>
                <c:formatCode>0.0%</c:formatCode>
                <c:ptCount val="4"/>
                <c:pt idx="0">
                  <c:v>0.14299999999999999</c:v>
                </c:pt>
                <c:pt idx="1">
                  <c:v>0.59</c:v>
                </c:pt>
                <c:pt idx="2">
                  <c:v>8.6999999999999994E-2</c:v>
                </c:pt>
                <c:pt idx="3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77-439D-A40C-ECBA1DDE3F3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Waga prawidłowa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Cukrzyca</c:v>
                </c:pt>
                <c:pt idx="1">
                  <c:v>Nadciśnienie</c:v>
                </c:pt>
                <c:pt idx="2">
                  <c:v>Choroba niedokrwienna serca</c:v>
                </c:pt>
                <c:pt idx="3">
                  <c:v>Udar</c:v>
                </c:pt>
              </c:strCache>
            </c:strRef>
          </c:cat>
          <c:val>
            <c:numRef>
              <c:f>Arkusz1!$C$2:$C$5</c:f>
              <c:numCache>
                <c:formatCode>0.0%</c:formatCode>
                <c:ptCount val="4"/>
                <c:pt idx="0">
                  <c:v>3.2000000000000001E-2</c:v>
                </c:pt>
                <c:pt idx="1">
                  <c:v>0.152</c:v>
                </c:pt>
                <c:pt idx="2">
                  <c:v>3.2000000000000001E-2</c:v>
                </c:pt>
                <c:pt idx="3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77-439D-A40C-ECBA1DDE3F3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Cukrzyca</c:v>
                </c:pt>
                <c:pt idx="1">
                  <c:v>Nadciśnienie</c:v>
                </c:pt>
                <c:pt idx="2">
                  <c:v>Choroba niedokrwienna serca</c:v>
                </c:pt>
                <c:pt idx="3">
                  <c:v>Udar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E777-439D-A40C-ECBA1DDE3F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8819568"/>
        <c:axId val="138819960"/>
      </c:barChart>
      <c:catAx>
        <c:axId val="1388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819960"/>
        <c:crosses val="autoZero"/>
        <c:auto val="1"/>
        <c:lblAlgn val="ctr"/>
        <c:lblOffset val="100"/>
        <c:noMultiLvlLbl val="0"/>
      </c:catAx>
      <c:valAx>
        <c:axId val="138819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81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/>
              <a:t>n= 2019</a:t>
            </a:r>
            <a:endParaRPr lang="en-US"/>
          </a:p>
        </c:rich>
      </c:tx>
      <c:layout>
        <c:manualLayout>
          <c:xMode val="edge"/>
          <c:yMode val="edge"/>
          <c:x val="0.29153722288744299"/>
          <c:y val="2.387618703550780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nadcisnienie!$A$45</c:f>
              <c:strCache>
                <c:ptCount val="1"/>
                <c:pt idx="0">
                  <c:v>Ogółem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735F-4962-B7C0-CC373453D0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735F-4962-B7C0-CC373453D0CD}"/>
              </c:ext>
            </c:extLst>
          </c:dPt>
          <c:cat>
            <c:strRef>
              <c:f>nadcisnienie!$B$44:$C$44</c:f>
              <c:strCache>
                <c:ptCount val="2"/>
                <c:pt idx="0">
                  <c:v>Ciśnienie prawidłowe</c:v>
                </c:pt>
                <c:pt idx="1">
                  <c:v>Nadciśnienie</c:v>
                </c:pt>
              </c:strCache>
            </c:strRef>
          </c:cat>
          <c:val>
            <c:numRef>
              <c:f>nadcisnienie!$B$45:$C$45</c:f>
              <c:numCache>
                <c:formatCode>0.00%</c:formatCode>
                <c:ptCount val="2"/>
                <c:pt idx="0">
                  <c:v>0.39722634967805798</c:v>
                </c:pt>
                <c:pt idx="1">
                  <c:v>0.60277365032194197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5F-4962-B7C0-CC373453D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pl-PL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pl-PL"/>
          </a:p>
        </c:txPr>
      </c:legendEntry>
      <c:layout>
        <c:manualLayout>
          <c:xMode val="edge"/>
          <c:yMode val="edge"/>
          <c:x val="0.632580947795924"/>
          <c:y val="8.9634390605953407E-2"/>
          <c:w val="0.34564506550026702"/>
          <c:h val="0.2549177185325"/>
        </c:manualLayout>
      </c:layout>
      <c:overlay val="0"/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/>
              <a:t>Miejsce zamieszkania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1B-4352-B8C8-617C81AF99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1B-4352-B8C8-617C81AF997C}"/>
              </c:ext>
            </c:extLst>
          </c:dPt>
          <c:dLbls>
            <c:dLbl>
              <c:idx val="0"/>
              <c:layout>
                <c:manualLayout>
                  <c:x val="-0.18203883495145601"/>
                  <c:y val="-6.35018836931098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1601941747573"/>
                      <c:h val="0.28911564625850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E1B-4352-B8C8-617C81AF99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'tab. 1'!$A$18:$B$18</c:f>
              <c:strCache>
                <c:ptCount val="2"/>
                <c:pt idx="0">
                  <c:v>Miasto</c:v>
                </c:pt>
                <c:pt idx="1">
                  <c:v>Wieś</c:v>
                </c:pt>
              </c:strCache>
            </c:strRef>
          </c:cat>
          <c:val>
            <c:numRef>
              <c:f>'tab. 1'!$A$19:$B$19</c:f>
              <c:numCache>
                <c:formatCode>General</c:formatCode>
                <c:ptCount val="2"/>
                <c:pt idx="0">
                  <c:v>1210</c:v>
                </c:pt>
                <c:pt idx="1">
                  <c:v>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1B-4352-B8C8-617C81AF997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/>
              <a:t>m</a:t>
            </a:r>
            <a:r>
              <a:rPr lang="en-US"/>
              <a:t>iasto</a:t>
            </a:r>
            <a:r>
              <a:rPr lang="pl-PL"/>
              <a:t>, n=1206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nadcisnienie!$A$38</c:f>
              <c:strCache>
                <c:ptCount val="1"/>
                <c:pt idx="0">
                  <c:v>miasto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D393-436A-9BE2-41C334431778}"/>
              </c:ext>
            </c:extLst>
          </c:dPt>
          <c:cat>
            <c:strRef>
              <c:f>nadcisnienie!$B$37:$C$37</c:f>
              <c:strCache>
                <c:ptCount val="2"/>
                <c:pt idx="0">
                  <c:v>Ciśnienie prawidłowe</c:v>
                </c:pt>
                <c:pt idx="1">
                  <c:v>Nadciśnienie</c:v>
                </c:pt>
              </c:strCache>
            </c:strRef>
          </c:cat>
          <c:val>
            <c:numRef>
              <c:f>nadcisnienie!$B$38:$C$38</c:f>
              <c:numCache>
                <c:formatCode>0.00%</c:formatCode>
                <c:ptCount val="2"/>
                <c:pt idx="0">
                  <c:v>0.38971807628524102</c:v>
                </c:pt>
                <c:pt idx="1">
                  <c:v>0.61028192371475898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93-436A-9BE2-41C334431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wieś</a:t>
            </a:r>
            <a:r>
              <a:rPr lang="pl-PL"/>
              <a:t>, n=813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nadcisnienie!$A$48</c:f>
              <c:strCache>
                <c:ptCount val="1"/>
                <c:pt idx="0">
                  <c:v>wieś</c:v>
                </c:pt>
              </c:strCache>
            </c:strRef>
          </c:tx>
          <c:spPr>
            <a:solidFill>
              <a:schemeClr val="accent3"/>
            </a:solidFill>
          </c:spPr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C425-4073-B0E3-FD2C734130C4}"/>
              </c:ext>
            </c:extLst>
          </c:dPt>
          <c:cat>
            <c:strRef>
              <c:f>nadcisnienie!$B$47:$C$47</c:f>
              <c:strCache>
                <c:ptCount val="2"/>
                <c:pt idx="0">
                  <c:v>Ciśnienie prawidłowe</c:v>
                </c:pt>
                <c:pt idx="1">
                  <c:v>Nadciśnienie</c:v>
                </c:pt>
              </c:strCache>
            </c:strRef>
          </c:cat>
          <c:val>
            <c:numRef>
              <c:f>nadcisnienie!$B$48:$C$48</c:f>
              <c:numCache>
                <c:formatCode>0.00%</c:formatCode>
                <c:ptCount val="2"/>
                <c:pt idx="0">
                  <c:v>0.40836408364083698</c:v>
                </c:pt>
                <c:pt idx="1">
                  <c:v>0.59163591635916402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25-4073-B0E3-FD2C73413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075835590917203E-2"/>
          <c:y val="3.2444156287775701E-2"/>
          <c:w val="0.91626972003110696"/>
          <c:h val="0.86198237509265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cukrzyca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Całość</c:v>
                </c:pt>
                <c:pt idx="1">
                  <c:v>Mężczyźni</c:v>
                </c:pt>
                <c:pt idx="2">
                  <c:v>Kobiety</c:v>
                </c:pt>
                <c:pt idx="3">
                  <c:v>Miasto</c:v>
                </c:pt>
                <c:pt idx="4">
                  <c:v>Wieś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0.12</c:v>
                </c:pt>
                <c:pt idx="1">
                  <c:v>0.13900000000000001</c:v>
                </c:pt>
                <c:pt idx="2">
                  <c:v>0.11</c:v>
                </c:pt>
                <c:pt idx="3">
                  <c:v>8.4000000000000005E-2</c:v>
                </c:pt>
                <c:pt idx="4">
                  <c:v>0.16700000000000001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B-4B5D-AB19-511C9814658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IFG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Całość</c:v>
                </c:pt>
                <c:pt idx="1">
                  <c:v>Mężczyźni</c:v>
                </c:pt>
                <c:pt idx="2">
                  <c:v>Kobiety</c:v>
                </c:pt>
                <c:pt idx="3">
                  <c:v>Miasto</c:v>
                </c:pt>
                <c:pt idx="4">
                  <c:v>Wieś</c:v>
                </c:pt>
              </c:strCache>
            </c:strRef>
          </c:cat>
          <c:val>
            <c:numRef>
              <c:f>Arkusz1!$C$2:$C$6</c:f>
              <c:numCache>
                <c:formatCode>0%</c:formatCode>
                <c:ptCount val="5"/>
                <c:pt idx="0">
                  <c:v>0.28100000000000003</c:v>
                </c:pt>
                <c:pt idx="1">
                  <c:v>0.28899999999999998</c:v>
                </c:pt>
                <c:pt idx="2">
                  <c:v>0.27600000000000002</c:v>
                </c:pt>
                <c:pt idx="3">
                  <c:v>0.22800000000000001</c:v>
                </c:pt>
                <c:pt idx="4">
                  <c:v>0.34799999999999998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3B-4B5D-AB19-511C9814658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prawidłowa glikemia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Całość</c:v>
                </c:pt>
                <c:pt idx="1">
                  <c:v>Mężczyźni</c:v>
                </c:pt>
                <c:pt idx="2">
                  <c:v>Kobiety</c:v>
                </c:pt>
                <c:pt idx="3">
                  <c:v>Miasto</c:v>
                </c:pt>
                <c:pt idx="4">
                  <c:v>Wieś</c:v>
                </c:pt>
              </c:strCache>
            </c:strRef>
          </c:cat>
          <c:val>
            <c:numRef>
              <c:f>Arkusz1!$D$2:$D$6</c:f>
              <c:numCache>
                <c:formatCode>0%</c:formatCode>
                <c:ptCount val="5"/>
                <c:pt idx="0">
                  <c:v>0.59899999999999998</c:v>
                </c:pt>
                <c:pt idx="1">
                  <c:v>0.57199999999999995</c:v>
                </c:pt>
                <c:pt idx="2">
                  <c:v>0.61399999999999999</c:v>
                </c:pt>
                <c:pt idx="3">
                  <c:v>0.68799999999999994</c:v>
                </c:pt>
                <c:pt idx="4">
                  <c:v>0.48499999999999999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3B-4B5D-AB19-511C98146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9395552"/>
        <c:axId val="1769505856"/>
      </c:barChart>
      <c:catAx>
        <c:axId val="1769395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pl-PL"/>
          </a:p>
        </c:txPr>
        <c:crossAx val="1769505856"/>
        <c:crosses val="autoZero"/>
        <c:auto val="1"/>
        <c:lblAlgn val="ctr"/>
        <c:lblOffset val="100"/>
        <c:noMultiLvlLbl val="0"/>
      </c:catAx>
      <c:valAx>
        <c:axId val="17695058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l-PL"/>
          </a:p>
        </c:txPr>
        <c:crossAx val="17693955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263984557271403E-2"/>
          <c:y val="6.0022974230060699E-2"/>
          <c:w val="0.60465997901942503"/>
          <c:h val="4.7601054277551201E-2"/>
        </c:manualLayout>
      </c:layout>
      <c:overlay val="0"/>
      <c:txPr>
        <a:bodyPr/>
        <a:lstStyle/>
        <a:p>
          <a:pPr>
            <a:defRPr sz="1800"/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Normoglikemia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Arkusz1!$A$2:$A$4</c:f>
              <c:strCache>
                <c:ptCount val="3"/>
                <c:pt idx="0">
                  <c:v>Baseline</c:v>
                </c:pt>
                <c:pt idx="1">
                  <c:v>3-letni follow-up</c:v>
                </c:pt>
                <c:pt idx="2">
                  <c:v>6-letni follow-up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750</c:v>
                </c:pt>
                <c:pt idx="1">
                  <c:v>723</c:v>
                </c:pt>
                <c:pt idx="2">
                  <c:v>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59-4FC2-AD77-19B2270AF49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IFG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Arkusz1!$A$2:$A$4</c:f>
              <c:strCache>
                <c:ptCount val="3"/>
                <c:pt idx="0">
                  <c:v>Baseline</c:v>
                </c:pt>
                <c:pt idx="1">
                  <c:v>3-letni follow-up</c:v>
                </c:pt>
                <c:pt idx="2">
                  <c:v>6-letni follow-up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345</c:v>
                </c:pt>
                <c:pt idx="1">
                  <c:v>288</c:v>
                </c:pt>
                <c:pt idx="2">
                  <c:v>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59-4FC2-AD77-19B2270AF49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Cukrzyca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Arkusz1!$A$2:$A$4</c:f>
              <c:strCache>
                <c:ptCount val="3"/>
                <c:pt idx="0">
                  <c:v>Baseline</c:v>
                </c:pt>
                <c:pt idx="1">
                  <c:v>3-letni follow-up</c:v>
                </c:pt>
                <c:pt idx="2">
                  <c:v>6-letni follow-up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235</c:v>
                </c:pt>
                <c:pt idx="1">
                  <c:v>319</c:v>
                </c:pt>
                <c:pt idx="2">
                  <c:v>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59-4FC2-AD77-19B2270AF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9737880"/>
        <c:axId val="509738536"/>
      </c:lineChart>
      <c:catAx>
        <c:axId val="50973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09738536"/>
        <c:crosses val="autoZero"/>
        <c:auto val="1"/>
        <c:lblAlgn val="ctr"/>
        <c:lblOffset val="100"/>
        <c:noMultiLvlLbl val="0"/>
      </c:catAx>
      <c:valAx>
        <c:axId val="50973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0973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/>
              <a:t>Wykształcenie</a:t>
            </a:r>
            <a:endParaRPr lang="pl-P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4A-41C5-A3D1-18193A4F12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4A-41C5-A3D1-18193A4F12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4A-41C5-A3D1-18193A4F12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4A-41C5-A3D1-18193A4F1204}"/>
              </c:ext>
            </c:extLst>
          </c:dPt>
          <c:dLbls>
            <c:dLbl>
              <c:idx val="0"/>
              <c:layout>
                <c:manualLayout>
                  <c:x val="-4.9916696145095002E-2"/>
                  <c:y val="7.70872865275142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78202995008317"/>
                      <c:h val="0.322580645161290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D4A-41C5-A3D1-18193A4F1204}"/>
                </c:ext>
              </c:extLst>
            </c:dLbl>
            <c:dLbl>
              <c:idx val="3"/>
              <c:layout>
                <c:manualLayout>
                  <c:x val="1.38658884361585E-2"/>
                  <c:y val="0.1059492148396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44037714919577"/>
                      <c:h val="0.24312144212523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D4A-41C5-A3D1-18193A4F12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'tab. 1'!$B$8:$E$8</c:f>
              <c:strCache>
                <c:ptCount val="4"/>
                <c:pt idx="0">
                  <c:v>Zawodowe</c:v>
                </c:pt>
                <c:pt idx="1">
                  <c:v>Średnie</c:v>
                </c:pt>
                <c:pt idx="2">
                  <c:v>Wyższe</c:v>
                </c:pt>
                <c:pt idx="3">
                  <c:v>Podst.</c:v>
                </c:pt>
              </c:strCache>
            </c:strRef>
          </c:cat>
          <c:val>
            <c:numRef>
              <c:f>'tab. 1'!$B$9:$E$9</c:f>
              <c:numCache>
                <c:formatCode>General</c:formatCode>
                <c:ptCount val="4"/>
                <c:pt idx="0">
                  <c:v>324</c:v>
                </c:pt>
                <c:pt idx="1">
                  <c:v>796</c:v>
                </c:pt>
                <c:pt idx="2">
                  <c:v>603</c:v>
                </c:pt>
                <c:pt idx="3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4A-41C5-A3D1-18193A4F120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/>
              <a:t>Zatrudnienie</a:t>
            </a:r>
          </a:p>
        </c:rich>
      </c:tx>
      <c:layout>
        <c:manualLayout>
          <c:xMode val="edge"/>
          <c:yMode val="edge"/>
          <c:x val="0.347253521126761"/>
          <c:y val="4.2276422764227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4524208983811899"/>
          <c:y val="0.15703071078081099"/>
          <c:w val="0.51459050260238304"/>
          <c:h val="0.63475813598577402"/>
        </c:manualLayout>
      </c:layout>
      <c:pieChart>
        <c:varyColors val="1"/>
        <c:ser>
          <c:idx val="0"/>
          <c:order val="0"/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74-463F-A136-ABAF2460EA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74-463F-A136-ABAF2460EA27}"/>
              </c:ext>
            </c:extLst>
          </c:dPt>
          <c:dLbls>
            <c:dLbl>
              <c:idx val="0"/>
              <c:layout>
                <c:manualLayout>
                  <c:x val="-0.220888167840704"/>
                  <c:y val="-6.22362281352464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64392678868552"/>
                      <c:h val="0.479027645376549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474-463F-A136-ABAF2460EA27}"/>
                </c:ext>
              </c:extLst>
            </c:dLbl>
            <c:dLbl>
              <c:idx val="1"/>
              <c:layout>
                <c:manualLayout>
                  <c:x val="0.236908891276497"/>
                  <c:y val="1.80297916372566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49295774647887"/>
                      <c:h val="0.329268292682926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474-463F-A136-ABAF2460EA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'tab. 1'!$A$12:$B$12</c:f>
              <c:strCache>
                <c:ptCount val="2"/>
                <c:pt idx="0">
                  <c:v>Osoby pracujące</c:v>
                </c:pt>
                <c:pt idx="1">
                  <c:v>Osoby  niepracujące</c:v>
                </c:pt>
              </c:strCache>
            </c:strRef>
          </c:cat>
          <c:val>
            <c:numRef>
              <c:f>'tab. 1'!$A$13:$B$13</c:f>
              <c:numCache>
                <c:formatCode>General</c:formatCode>
                <c:ptCount val="2"/>
                <c:pt idx="0">
                  <c:v>1117</c:v>
                </c:pt>
                <c:pt idx="1">
                  <c:v>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74-463F-A136-ABAF2460EA2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2638796111261897"/>
          <c:y val="0.83550978890010896"/>
          <c:w val="0.38338408953154302"/>
          <c:h val="0.131497626798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/>
              <a:t>Przyczna braku zatrudniena</a:t>
            </a:r>
          </a:p>
        </c:rich>
      </c:tx>
      <c:layout>
        <c:manualLayout>
          <c:xMode val="edge"/>
          <c:yMode val="edge"/>
          <c:x val="0.38382742282350701"/>
          <c:y val="0.1209925190150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375964117107777"/>
          <c:y val="0.131017487082534"/>
          <c:w val="0.42217419367736803"/>
          <c:h val="0.717149877984290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00-4B39-9477-73899794C2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00-4B39-9477-73899794C2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00-4B39-9477-73899794C2C3}"/>
              </c:ext>
            </c:extLst>
          </c:dPt>
          <c:dLbls>
            <c:dLbl>
              <c:idx val="0"/>
              <c:layout>
                <c:manualLayout>
                  <c:x val="-0.22027851796001"/>
                  <c:y val="0.162534394976543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5846935074356"/>
                      <c:h val="0.26900566862802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E00-4B39-9477-73899794C2C3}"/>
                </c:ext>
              </c:extLst>
            </c:dLbl>
            <c:dLbl>
              <c:idx val="1"/>
              <c:layout>
                <c:manualLayout>
                  <c:x val="-0.16360573943491"/>
                  <c:y val="-0.116056955292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9586507072908"/>
                      <c:h val="0.23463948838853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00-4B39-9477-73899794C2C3}"/>
                </c:ext>
              </c:extLst>
            </c:dLbl>
            <c:dLbl>
              <c:idx val="2"/>
              <c:layout>
                <c:manualLayout>
                  <c:x val="0.21037359448676099"/>
                  <c:y val="-0.1314036415503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11969532100109"/>
                      <c:h val="0.281115218730745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E00-4B39-9477-73899794C2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'tab. 1'!$C$12:$E$12</c:f>
              <c:strCache>
                <c:ptCount val="3"/>
                <c:pt idx="0">
                  <c:v>Zaprzestanie pracy związane z chorobą</c:v>
                </c:pt>
                <c:pt idx="1">
                  <c:v>Inny powód zaprzestania pracy</c:v>
                </c:pt>
                <c:pt idx="2">
                  <c:v>Zaprzestanie pracy związane z wiekiem</c:v>
                </c:pt>
              </c:strCache>
            </c:strRef>
          </c:cat>
          <c:val>
            <c:numRef>
              <c:f>'tab. 1'!$C$13:$E$13</c:f>
              <c:numCache>
                <c:formatCode>General</c:formatCode>
                <c:ptCount val="3"/>
                <c:pt idx="0">
                  <c:v>209</c:v>
                </c:pt>
                <c:pt idx="1">
                  <c:v>143</c:v>
                </c:pt>
                <c:pt idx="2">
                  <c:v>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00-4B39-9477-73899794C2C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0642501977786002"/>
          <c:y val="0.82052653491106597"/>
          <c:w val="0.49589634402337301"/>
          <c:h val="0.16133161454273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/>
              <a:t>m</a:t>
            </a:r>
            <a:r>
              <a:rPr lang="en-US"/>
              <a:t>iasto</a:t>
            </a:r>
            <a:r>
              <a:rPr lang="pl-PL"/>
              <a:t>, n=1206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wieś</a:t>
            </a:r>
            <a:r>
              <a:rPr lang="pl-PL"/>
              <a:t>, n=813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21-44DE-ABD3-ABCB8B8105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21-44DE-ABD3-ABCB8B81052D}"/>
              </c:ext>
            </c:extLst>
          </c:dPt>
          <c:dPt>
            <c:idx val="2"/>
            <c:bubble3D val="0"/>
            <c:explosion val="3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21-44DE-ABD3-ABCB8B81052D}"/>
              </c:ext>
            </c:extLst>
          </c:dPt>
          <c:cat>
            <c:strRef>
              <c:f>Arkusz1!$A$2:$A$4</c:f>
              <c:strCache>
                <c:ptCount val="3"/>
                <c:pt idx="0">
                  <c:v>eks-palacze</c:v>
                </c:pt>
                <c:pt idx="1">
                  <c:v>palący obenie</c:v>
                </c:pt>
                <c:pt idx="2">
                  <c:v>nigdy niepalący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 formatCode="0.00%">
                  <c:v>644</c:v>
                </c:pt>
                <c:pt idx="1">
                  <c:v>425</c:v>
                </c:pt>
                <c:pt idx="2">
                  <c:v>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21-44DE-ABD3-ABCB8B810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b="1" dirty="0"/>
              <a:t>Mężczyźni</a:t>
            </a:r>
            <a:r>
              <a:rPr lang="pl-PL" sz="1800" b="1" baseline="0" dirty="0"/>
              <a:t> n=751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4F-4B8C-8974-5F61B01A4D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4F-4B8C-8974-5F61B01A4D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4F-4B8C-8974-5F61B01A4DF7}"/>
              </c:ext>
            </c:extLst>
          </c:dPt>
          <c:cat>
            <c:strRef>
              <c:f>Arkusz1!$A$2:$A$4</c:f>
              <c:strCache>
                <c:ptCount val="3"/>
                <c:pt idx="0">
                  <c:v>Eks-palacze</c:v>
                </c:pt>
                <c:pt idx="1">
                  <c:v>Obecnie palący</c:v>
                </c:pt>
                <c:pt idx="2">
                  <c:v>nigdy niepalący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41.3</c:v>
                </c:pt>
                <c:pt idx="1">
                  <c:v>24</c:v>
                </c:pt>
                <c:pt idx="2">
                  <c:v>34.700000000000003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4F-4B8C-8974-5F61B01A4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0.60473</cdr:x>
      <cdr:y>0.42945</cdr:y>
    </cdr:from>
    <cdr:to>
      <cdr:x>0.82744</cdr:x>
      <cdr:y>0.5197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3103675" y="1845298"/>
          <a:ext cx="1143000" cy="387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b="1" dirty="0"/>
            <a:t>36,7%</a:t>
          </a:r>
        </a:p>
      </cdr:txBody>
    </cdr:sp>
  </cdr:relSizeAnchor>
  <cdr:relSizeAnchor xmlns:cdr="http://schemas.openxmlformats.org/drawingml/2006/chartDrawing">
    <cdr:from>
      <cdr:x>0.50306</cdr:x>
      <cdr:y>0.75959</cdr:y>
    </cdr:from>
    <cdr:to>
      <cdr:x>0.72314</cdr:x>
      <cdr:y>0.83696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2581835" y="3263922"/>
          <a:ext cx="1129553" cy="332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b="1" dirty="0"/>
            <a:t>17,2%</a:t>
          </a:r>
        </a:p>
      </cdr:txBody>
    </cdr:sp>
  </cdr:relSizeAnchor>
  <cdr:relSizeAnchor xmlns:cdr="http://schemas.openxmlformats.org/drawingml/2006/chartDrawing">
    <cdr:from>
      <cdr:x>0.27672</cdr:x>
      <cdr:y>0.43369</cdr:y>
    </cdr:from>
    <cdr:to>
      <cdr:x>0.45226</cdr:x>
      <cdr:y>0.54328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1420197" y="1863532"/>
          <a:ext cx="900953" cy="470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b="1" dirty="0"/>
            <a:t>46,1%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0.61378</cdr:x>
      <cdr:y>0.44641</cdr:y>
    </cdr:from>
    <cdr:to>
      <cdr:x>0.9017</cdr:x>
      <cdr:y>0.58869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3180347" y="1932507"/>
          <a:ext cx="1491916" cy="615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b="1" dirty="0"/>
            <a:t>24,5%</a:t>
          </a:r>
        </a:p>
      </cdr:txBody>
    </cdr:sp>
  </cdr:relSizeAnchor>
  <cdr:relSizeAnchor xmlns:cdr="http://schemas.openxmlformats.org/drawingml/2006/chartDrawing">
    <cdr:from>
      <cdr:x>0.57972</cdr:x>
      <cdr:y>0.76474</cdr:y>
    </cdr:from>
    <cdr:to>
      <cdr:x>0.8274</cdr:x>
      <cdr:y>0.89164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3003884" y="3310562"/>
          <a:ext cx="1283369" cy="549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b="1" dirty="0"/>
            <a:t>26,4%</a:t>
          </a:r>
        </a:p>
      </cdr:txBody>
    </cdr:sp>
  </cdr:relSizeAnchor>
  <cdr:relSizeAnchor xmlns:cdr="http://schemas.openxmlformats.org/drawingml/2006/chartDrawing">
    <cdr:from>
      <cdr:x>0.24536</cdr:x>
      <cdr:y>0.4434</cdr:y>
    </cdr:from>
    <cdr:to>
      <cdr:x>0.42183</cdr:x>
      <cdr:y>0.55586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1271337" y="1919488"/>
          <a:ext cx="914400" cy="486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b="1" dirty="0"/>
            <a:t>49,1%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B9F1-8BB7-48CD-B328-63D7A0554B75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F8F0D-EA0F-4E7B-8419-7DB1E5F08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0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F0D-EA0F-4E7B-8419-7DB1E5F08CC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9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37221-9D50-4C9A-85E8-46EAC4C7941D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896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F8F0D-EA0F-4E7B-8419-7DB1E5F08CC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pracy o cukrzycy w Springerze grupa badana składała się z 1643 osób, u których wykonano oznaczenie poziomu glikemii. </a:t>
            </a:r>
          </a:p>
          <a:p>
            <a:r>
              <a:rPr lang="pl-PL" dirty="0"/>
              <a:t>7,3% wykazane w artykule „opis badania” wynika z większej grupy badawczej (2036 osób) i wzięcia pod uwagę tylko deklarację cukrzycy przez pacjenta (</a:t>
            </a:r>
            <a:r>
              <a:rPr lang="pl-PL" dirty="0" err="1"/>
              <a:t>self</a:t>
            </a:r>
            <a:r>
              <a:rPr lang="pl-PL" dirty="0"/>
              <a:t>-report).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F8F0D-EA0F-4E7B-8419-7DB1E5F08CC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2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FAE62-2FA2-4CDE-A2F4-4E9CF4F30CE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8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06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901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143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4144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1458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6426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0251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4273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1698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8761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8593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45336-9DA3-4A20-8959-AABC52DB9B2E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8091F-F75C-453B-A56D-1DC20FF8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4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hart" Target="../charts/chart7.xml"/><Relationship Id="rId7" Type="http://schemas.openxmlformats.org/officeDocument/2006/relationships/image" Target="../media/image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chart" Target="../charts/char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2376264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Prospektywne Epidemiologiczne Badanie Populacji Miejskiej i Wiejskiej (PURE)</a:t>
            </a:r>
            <a:br>
              <a:rPr lang="pl-PL" sz="3600" dirty="0"/>
            </a:br>
            <a:br>
              <a:rPr lang="pl-PL" sz="3600" dirty="0"/>
            </a:br>
            <a:r>
              <a:rPr lang="pl-PL" sz="3600" dirty="0"/>
              <a:t> </a:t>
            </a:r>
          </a:p>
        </p:txBody>
      </p:sp>
      <p:pic>
        <p:nvPicPr>
          <p:cNvPr id="7" name="Obraz 6" descr="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6734"/>
            <a:ext cx="2232248" cy="213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http://www.umed.wroc.pl/logotyp/graphics/logo_UMW_uklad_asymetryczny_wersja_POL_dwuwierszowa_wersja_CMY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0"/>
            <a:ext cx="5855077" cy="1589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976634" y="2115636"/>
            <a:ext cx="302621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Grupa badawcza liczyła 2036 osób</a:t>
            </a: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385763" y="0"/>
            <a:ext cx="8229600" cy="1350071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PURE  Polska </a:t>
            </a:r>
            <a:br>
              <a:rPr lang="pl-PL" sz="4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Charakterystyka badanej populacji</a:t>
            </a:r>
            <a:endParaRPr lang="pl-PL" sz="4000" b="1" dirty="0"/>
          </a:p>
        </p:txBody>
      </p:sp>
      <p:pic>
        <p:nvPicPr>
          <p:cNvPr id="9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a 14"/>
          <p:cNvGrpSpPr/>
          <p:nvPr/>
        </p:nvGrpSpPr>
        <p:grpSpPr>
          <a:xfrm>
            <a:off x="103424" y="1700808"/>
            <a:ext cx="8876058" cy="5295430"/>
            <a:chOff x="103424" y="1700808"/>
            <a:chExt cx="8876058" cy="5295430"/>
          </a:xfrm>
        </p:grpSpPr>
        <p:graphicFrame>
          <p:nvGraphicFramePr>
            <p:cNvPr id="12" name="Wykres 11"/>
            <p:cNvGraphicFramePr>
              <a:graphicFrameLocks/>
            </p:cNvGraphicFramePr>
            <p:nvPr/>
          </p:nvGraphicFramePr>
          <p:xfrm>
            <a:off x="103424" y="1700808"/>
            <a:ext cx="3139440" cy="33604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3" name="Wykres 12"/>
            <p:cNvGraphicFramePr>
              <a:graphicFrameLocks/>
            </p:cNvGraphicFramePr>
            <p:nvPr/>
          </p:nvGraphicFramePr>
          <p:xfrm>
            <a:off x="5840042" y="1773268"/>
            <a:ext cx="3139440" cy="33604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4" name="Wykres 13"/>
            <p:cNvGraphicFramePr>
              <a:graphicFrameLocks/>
            </p:cNvGraphicFramePr>
            <p:nvPr/>
          </p:nvGraphicFramePr>
          <p:xfrm>
            <a:off x="1908275" y="3612838"/>
            <a:ext cx="5184576" cy="3383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5B721F2-C00A-462E-B7A6-ED7842C83095}"/>
              </a:ext>
            </a:extLst>
          </p:cNvPr>
          <p:cNvSpPr txBox="1"/>
          <p:nvPr/>
        </p:nvSpPr>
        <p:spPr>
          <a:xfrm>
            <a:off x="103424" y="6588695"/>
            <a:ext cx="850671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Zatońska K., Zatoński W., Szuba A. „</a:t>
            </a:r>
            <a:r>
              <a:rPr lang="en-US" sz="1100" dirty="0"/>
              <a:t>Prospective urban and rural epidemiology Poland – study design</a:t>
            </a:r>
            <a:r>
              <a:rPr lang="pl-PL" sz="1100" dirty="0"/>
              <a:t>” J </a:t>
            </a:r>
            <a:r>
              <a:rPr lang="pl-PL" sz="1100" dirty="0" err="1"/>
              <a:t>Health</a:t>
            </a:r>
            <a:r>
              <a:rPr lang="pl-PL" sz="1100" dirty="0"/>
              <a:t> </a:t>
            </a:r>
            <a:r>
              <a:rPr lang="pl-PL" sz="1100" dirty="0" err="1"/>
              <a:t>Inequal</a:t>
            </a:r>
            <a:r>
              <a:rPr lang="pl-PL" sz="1100" dirty="0"/>
              <a:t> 2016, 2 (2): 136-141 </a:t>
            </a:r>
            <a:endParaRPr lang="en-US" sz="11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7424241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385763" y="0"/>
            <a:ext cx="8229600" cy="1350071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PURE Polska </a:t>
            </a:r>
            <a:br>
              <a:rPr lang="pl-PL" sz="4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Charakterystyka badanej populacji</a:t>
            </a:r>
            <a:endParaRPr lang="pl-PL" sz="4000" b="1" dirty="0">
              <a:latin typeface="+mn-lt"/>
            </a:endParaRPr>
          </a:p>
        </p:txBody>
      </p:sp>
      <p:pic>
        <p:nvPicPr>
          <p:cNvPr id="9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Wykres 10"/>
          <p:cNvGraphicFramePr>
            <a:graphicFrameLocks/>
          </p:cNvGraphicFramePr>
          <p:nvPr/>
        </p:nvGraphicFramePr>
        <p:xfrm>
          <a:off x="-584947" y="1971957"/>
          <a:ext cx="5688632" cy="461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Wykres 16"/>
          <p:cNvGraphicFramePr>
            <a:graphicFrameLocks/>
          </p:cNvGraphicFramePr>
          <p:nvPr/>
        </p:nvGraphicFramePr>
        <p:xfrm>
          <a:off x="2991016" y="1471205"/>
          <a:ext cx="7002780" cy="5087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Prostokąt 11"/>
          <p:cNvSpPr/>
          <p:nvPr/>
        </p:nvSpPr>
        <p:spPr>
          <a:xfrm>
            <a:off x="2987456" y="1432148"/>
            <a:ext cx="302621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Grupa badawcza liczyła 2036 osób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479707" y="1671870"/>
            <a:ext cx="606903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Status zatrudnienia ankietowanych oraz przyczyny ustania zatrudnienia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1E815B2-CF59-47B7-BE62-3B7C4A1F3E39}"/>
              </a:ext>
            </a:extLst>
          </p:cNvPr>
          <p:cNvSpPr txBox="1"/>
          <p:nvPr/>
        </p:nvSpPr>
        <p:spPr>
          <a:xfrm>
            <a:off x="107504" y="650910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Zatońska K., Zatoński W., Szuba A. „</a:t>
            </a:r>
            <a:r>
              <a:rPr lang="en-US" sz="1200" dirty="0"/>
              <a:t>Prospective urban and rural epidemiology Poland – study design</a:t>
            </a:r>
            <a:r>
              <a:rPr lang="pl-PL" sz="1200" dirty="0"/>
              <a:t>” J </a:t>
            </a:r>
            <a:r>
              <a:rPr lang="pl-PL" sz="1200" dirty="0" err="1"/>
              <a:t>Health</a:t>
            </a:r>
            <a:r>
              <a:rPr lang="pl-PL" sz="1200" dirty="0"/>
              <a:t> </a:t>
            </a:r>
            <a:r>
              <a:rPr lang="pl-PL" sz="1200" dirty="0" err="1"/>
              <a:t>Inequal</a:t>
            </a:r>
            <a:r>
              <a:rPr lang="pl-PL" sz="1200" dirty="0"/>
              <a:t> 2016, 2 (2): 136-141 </a:t>
            </a:r>
            <a:endParaRPr lang="en-US" sz="1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817010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93658" y="116632"/>
            <a:ext cx="6172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cs typeface="Times New Roman" panose="02020603050405020304" pitchFamily="18" charset="0"/>
              </a:rPr>
              <a:t>Postawy wobec palenia tytoniu PURE Polska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/>
        </p:nvGraphicFramePr>
        <p:xfrm>
          <a:off x="1277995" y="4653136"/>
          <a:ext cx="2492609" cy="202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Wykres 10"/>
          <p:cNvGraphicFramePr>
            <a:graphicFrameLocks/>
          </p:cNvGraphicFramePr>
          <p:nvPr/>
        </p:nvGraphicFramePr>
        <p:xfrm>
          <a:off x="4348997" y="4745052"/>
          <a:ext cx="2719942" cy="202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Wykres 17"/>
          <p:cNvGraphicFramePr/>
          <p:nvPr/>
        </p:nvGraphicFramePr>
        <p:xfrm>
          <a:off x="3080084" y="1688432"/>
          <a:ext cx="3137204" cy="315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Prostokąt 19"/>
          <p:cNvSpPr/>
          <p:nvPr/>
        </p:nvSpPr>
        <p:spPr>
          <a:xfrm>
            <a:off x="6749716" y="1796716"/>
            <a:ext cx="144379" cy="192505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/>
          <p:cNvSpPr txBox="1"/>
          <p:nvPr/>
        </p:nvSpPr>
        <p:spPr>
          <a:xfrm>
            <a:off x="6930189" y="1716505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Eks-palacze</a:t>
            </a:r>
            <a:endParaRPr lang="pl-PL" sz="2400" b="1" dirty="0"/>
          </a:p>
        </p:txBody>
      </p:sp>
      <p:sp>
        <p:nvSpPr>
          <p:cNvPr id="22" name="Prostokąt 21"/>
          <p:cNvSpPr/>
          <p:nvPr/>
        </p:nvSpPr>
        <p:spPr>
          <a:xfrm>
            <a:off x="6767763" y="2141622"/>
            <a:ext cx="144379" cy="1925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6767763" y="2542674"/>
            <a:ext cx="144379" cy="19250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6894095" y="2093495"/>
            <a:ext cx="287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Obecnie palący 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6918158" y="2454441"/>
            <a:ext cx="18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Nigdy niepalący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4427622" y="1411705"/>
            <a:ext cx="125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n=2030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4957012" y="2935705"/>
            <a:ext cx="127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31,7%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4704347" y="3882189"/>
            <a:ext cx="66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21,0%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3841395" y="2919663"/>
            <a:ext cx="75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47,3%</a:t>
            </a:r>
          </a:p>
        </p:txBody>
      </p:sp>
      <p:graphicFrame>
        <p:nvGraphicFramePr>
          <p:cNvPr id="35" name="Wykres 34"/>
          <p:cNvGraphicFramePr/>
          <p:nvPr/>
        </p:nvGraphicFramePr>
        <p:xfrm>
          <a:off x="276727" y="3061813"/>
          <a:ext cx="3020615" cy="3226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pole tekstowe 35"/>
          <p:cNvSpPr txBox="1"/>
          <p:nvPr/>
        </p:nvSpPr>
        <p:spPr>
          <a:xfrm>
            <a:off x="1898295" y="4435643"/>
            <a:ext cx="75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41,3%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1383631" y="5309938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24,0%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1034716" y="4427621"/>
            <a:ext cx="109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34,7%</a:t>
            </a:r>
          </a:p>
        </p:txBody>
      </p:sp>
      <p:graphicFrame>
        <p:nvGraphicFramePr>
          <p:cNvPr id="42" name="Wykres 41"/>
          <p:cNvGraphicFramePr/>
          <p:nvPr/>
        </p:nvGraphicFramePr>
        <p:xfrm>
          <a:off x="5642812" y="3064041"/>
          <a:ext cx="3380873" cy="322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pole tekstowe 42"/>
          <p:cNvSpPr txBox="1"/>
          <p:nvPr/>
        </p:nvSpPr>
        <p:spPr>
          <a:xfrm>
            <a:off x="7489987" y="4203659"/>
            <a:ext cx="10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26,1%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7567863" y="4930687"/>
            <a:ext cx="58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19,2%</a:t>
            </a:r>
          </a:p>
        </p:txBody>
      </p:sp>
      <p:pic>
        <p:nvPicPr>
          <p:cNvPr id="30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az 31" descr="logo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B4EFED5-C091-4DA3-A641-89B5EA7C5B42}"/>
              </a:ext>
            </a:extLst>
          </p:cNvPr>
          <p:cNvSpPr txBox="1"/>
          <p:nvPr/>
        </p:nvSpPr>
        <p:spPr>
          <a:xfrm>
            <a:off x="385763" y="6309320"/>
            <a:ext cx="85067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Zatońska K., Zatoński W., Szuba A. „</a:t>
            </a:r>
            <a:r>
              <a:rPr lang="en-US" sz="1400" dirty="0"/>
              <a:t>Prospective urban and rural epidemiology Poland – study design</a:t>
            </a:r>
            <a:r>
              <a:rPr lang="pl-PL" sz="1400" dirty="0"/>
              <a:t>” J </a:t>
            </a:r>
            <a:r>
              <a:rPr lang="pl-PL" sz="1400" dirty="0" err="1"/>
              <a:t>Health</a:t>
            </a:r>
            <a:r>
              <a:rPr lang="pl-PL" sz="1400" dirty="0"/>
              <a:t> </a:t>
            </a:r>
            <a:r>
              <a:rPr lang="pl-PL" sz="1400" dirty="0" err="1"/>
              <a:t>Inequal</a:t>
            </a:r>
            <a:r>
              <a:rPr lang="pl-PL" sz="1400" dirty="0"/>
              <a:t> 2016, 2 (2): 136-141 </a:t>
            </a:r>
            <a:endParaRPr lang="en-US" sz="1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085290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cs typeface="Times New Roman" panose="02020603050405020304" pitchFamily="18" charset="0"/>
              </a:rPr>
              <a:t>       Postawy wobec palenia tytoniu </a:t>
            </a:r>
            <a:br>
              <a:rPr lang="pl-PL" sz="3600" b="1" dirty="0">
                <a:cs typeface="Times New Roman" panose="02020603050405020304" pitchFamily="18" charset="0"/>
              </a:rPr>
            </a:br>
            <a:r>
              <a:rPr lang="pl-PL" sz="3600" b="1" dirty="0">
                <a:cs typeface="Times New Roman" panose="02020603050405020304" pitchFamily="18" charset="0"/>
              </a:rPr>
              <a:t>PURE Polska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sz="half" idx="1"/>
          </p:nvPr>
        </p:nvGraphicFramePr>
        <p:xfrm>
          <a:off x="665629" y="1700464"/>
          <a:ext cx="3849221" cy="429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</p:nvPr>
        </p:nvGraphicFramePr>
        <p:xfrm>
          <a:off x="4629150" y="1668380"/>
          <a:ext cx="3886200" cy="4329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Prostokąt 19"/>
          <p:cNvSpPr/>
          <p:nvPr/>
        </p:nvSpPr>
        <p:spPr>
          <a:xfrm>
            <a:off x="1900989" y="5999747"/>
            <a:ext cx="144379" cy="192505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/>
          <p:cNvSpPr txBox="1"/>
          <p:nvPr/>
        </p:nvSpPr>
        <p:spPr>
          <a:xfrm>
            <a:off x="2057400" y="5935579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Eks-palacze</a:t>
            </a:r>
            <a:endParaRPr lang="pl-PL" sz="2400" b="1" dirty="0"/>
          </a:p>
        </p:txBody>
      </p:sp>
      <p:sp>
        <p:nvSpPr>
          <p:cNvPr id="22" name="Prostokąt 21"/>
          <p:cNvSpPr/>
          <p:nvPr/>
        </p:nvSpPr>
        <p:spPr>
          <a:xfrm>
            <a:off x="3507205" y="6023811"/>
            <a:ext cx="144379" cy="1925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5417867" y="6023811"/>
            <a:ext cx="144379" cy="19250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3630854" y="5944956"/>
            <a:ext cx="287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Obecnie palący 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5508104" y="5929791"/>
            <a:ext cx="18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Nigdy niepalący</a:t>
            </a:r>
          </a:p>
        </p:txBody>
      </p:sp>
      <p:pic>
        <p:nvPicPr>
          <p:cNvPr id="16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 descr="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71926"/>
            <a:ext cx="1142515" cy="11531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EC1B401-AAA1-418F-8EE8-1C45E63132A4}"/>
              </a:ext>
            </a:extLst>
          </p:cNvPr>
          <p:cNvSpPr txBox="1"/>
          <p:nvPr/>
        </p:nvSpPr>
        <p:spPr>
          <a:xfrm>
            <a:off x="332122" y="6340710"/>
            <a:ext cx="8506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Połtyn</a:t>
            </a:r>
            <a:r>
              <a:rPr lang="pl-PL" sz="1400" dirty="0"/>
              <a:t>-Zaradna K., Basiak A., Zatońska K., „</a:t>
            </a:r>
            <a:r>
              <a:rPr lang="en-US" sz="1400" dirty="0"/>
              <a:t>Prevalence of tobacco smoking among participants of PURE Poland study</a:t>
            </a:r>
            <a:r>
              <a:rPr lang="pl-PL" sz="1400" dirty="0"/>
              <a:t>” J </a:t>
            </a:r>
            <a:r>
              <a:rPr lang="pl-PL" sz="1400" dirty="0" err="1"/>
              <a:t>Health</a:t>
            </a:r>
            <a:r>
              <a:rPr lang="pl-PL" sz="1400" dirty="0"/>
              <a:t> </a:t>
            </a:r>
            <a:r>
              <a:rPr lang="pl-PL" sz="1400" dirty="0" err="1"/>
              <a:t>Inequal</a:t>
            </a:r>
            <a:r>
              <a:rPr lang="pl-PL" sz="1400" dirty="0"/>
              <a:t> 2016, 2 (2): 142-147</a:t>
            </a:r>
            <a:endParaRPr lang="en-US" sz="1400" dirty="0"/>
          </a:p>
          <a:p>
            <a:endParaRPr lang="en-US" sz="1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625741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FE504F-685C-4667-AA1F-FD74F9E3E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72E494-9291-4178-B591-87D8B862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866330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Zaobserwowano spadek odsetka palaczy z 20,0% w </a:t>
            </a:r>
            <a:r>
              <a:rPr lang="pl-PL" dirty="0" err="1"/>
              <a:t>baseline</a:t>
            </a:r>
            <a:r>
              <a:rPr lang="pl-PL" dirty="0"/>
              <a:t> do 16,9% w 6-letnim </a:t>
            </a:r>
            <a:r>
              <a:rPr lang="pl-PL" dirty="0" err="1"/>
              <a:t>follow-up</a:t>
            </a:r>
            <a:endParaRPr lang="pl-PL" dirty="0"/>
          </a:p>
          <a:p>
            <a:r>
              <a:rPr lang="pl-PL" dirty="0"/>
              <a:t>Pomimo ogólnego spadku odsetka palaczy, istotnie więcej ex-palaczy z populacji wiejskiej powróciło do palenia po 6 latach obserwacji</a:t>
            </a:r>
          </a:p>
          <a:p>
            <a:r>
              <a:rPr lang="pl-PL" dirty="0"/>
              <a:t>Więcej kobiet niż mężczyzn wróciło do palenia po 6 latach oraz więcej kobiet niż mężczyzn rozpoczęło palenie tytoniu w 6-letnim </a:t>
            </a:r>
            <a:r>
              <a:rPr lang="pl-PL" dirty="0" err="1"/>
              <a:t>follow-up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EEDD8F-FB2F-46BB-AD7E-94EA71DD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27600" r="24800" b="29000"/>
          <a:stretch/>
        </p:blipFill>
        <p:spPr>
          <a:xfrm>
            <a:off x="1043608" y="206775"/>
            <a:ext cx="7056784" cy="2604289"/>
          </a:xfrm>
          <a:prstGeom prst="rect">
            <a:avLst/>
          </a:prstGeom>
        </p:spPr>
      </p:pic>
      <p:pic>
        <p:nvPicPr>
          <p:cNvPr id="5" name="Obraz 4" descr="logo">
            <a:extLst>
              <a:ext uri="{FF2B5EF4-FFF2-40B4-BE49-F238E27FC236}">
                <a16:creationId xmlns:a16="http://schemas.microsoft.com/office/drawing/2014/main" id="{6F540EBD-0977-47E2-BF92-4187CF2283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85" y="26977"/>
            <a:ext cx="1142515" cy="115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24495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BA3FD9-B3D5-43D5-85CE-8C8CB54B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1A780E-BF7F-4BE8-98A5-0C2141E1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492896"/>
            <a:ext cx="8291264" cy="3633267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W badanej populacji </a:t>
            </a:r>
            <a:r>
              <a:rPr lang="en-US" dirty="0"/>
              <a:t>67.3% </a:t>
            </a:r>
            <a:r>
              <a:rPr lang="pl-PL" dirty="0"/>
              <a:t>uczestników deklarowało aktualne spożywanie alkoholu</a:t>
            </a:r>
            <a:r>
              <a:rPr lang="en-US" dirty="0"/>
              <a:t>, 10.3%</a:t>
            </a:r>
            <a:r>
              <a:rPr lang="pl-PL" dirty="0"/>
              <a:t> spożywało alkohol w przeszłości</a:t>
            </a:r>
            <a:r>
              <a:rPr lang="en-US" dirty="0"/>
              <a:t>, </a:t>
            </a:r>
            <a:r>
              <a:rPr lang="pl-PL" dirty="0"/>
              <a:t>a </a:t>
            </a:r>
            <a:r>
              <a:rPr lang="en-US" dirty="0"/>
              <a:t>22.4% </a:t>
            </a:r>
            <a:r>
              <a:rPr lang="pl-PL" dirty="0"/>
              <a:t>było abstynentami.</a:t>
            </a:r>
          </a:p>
          <a:p>
            <a:r>
              <a:rPr lang="pl-PL" dirty="0"/>
              <a:t>Spożywanie alkoholu częściej deklarowali mężczyźni, mieszkańcy miast oraz osoby z wyższym wykształceniem. </a:t>
            </a:r>
          </a:p>
          <a:p>
            <a:r>
              <a:rPr lang="pl-PL" dirty="0"/>
              <a:t>Uczestnicy aktualnie spożywający alkohol wykazywali istotnie wyższe ryzyko rozwoju cukrzycy oraz chorób sercowo-naczyniowych</a:t>
            </a:r>
          </a:p>
          <a:p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D3882E-4C19-441A-90B0-563F02E63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26201" r="21651" b="43000"/>
          <a:stretch/>
        </p:blipFill>
        <p:spPr>
          <a:xfrm>
            <a:off x="875008" y="38134"/>
            <a:ext cx="7332320" cy="2150814"/>
          </a:xfrm>
          <a:prstGeom prst="rect">
            <a:avLst/>
          </a:prstGeom>
        </p:spPr>
      </p:pic>
      <p:pic>
        <p:nvPicPr>
          <p:cNvPr id="5" name="Obraz 4" descr="logo">
            <a:extLst>
              <a:ext uri="{FF2B5EF4-FFF2-40B4-BE49-F238E27FC236}">
                <a16:creationId xmlns:a16="http://schemas.microsoft.com/office/drawing/2014/main" id="{1B638BBC-5ED2-4524-878E-4FE05F258D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28" y="73595"/>
            <a:ext cx="936672" cy="105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74770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954519" y="1916832"/>
            <a:ext cx="302621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Grupa badawcza liczyła 2036 osób</a:t>
            </a: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385763" y="0"/>
            <a:ext cx="8229600" cy="1350071"/>
          </a:xfrm>
        </p:spPr>
        <p:txBody>
          <a:bodyPr>
            <a:normAutofit fontScale="90000"/>
          </a:bodyPr>
          <a:lstStyle/>
          <a:p>
            <a:br>
              <a:rPr lang="pl-P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PURE  Polska </a:t>
            </a:r>
            <a:br>
              <a:rPr lang="pl-PL" sz="4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7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Wakaźnik</a:t>
            </a:r>
            <a:r>
              <a:rPr lang="pl-PL" sz="27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masy ciała  (BMI)</a:t>
            </a:r>
            <a:br>
              <a:rPr lang="pl-PL" sz="27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700" b="1" dirty="0"/>
          </a:p>
        </p:txBody>
      </p:sp>
      <p:pic>
        <p:nvPicPr>
          <p:cNvPr id="9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0534993"/>
              </p:ext>
            </p:extLst>
          </p:nvPr>
        </p:nvGraphicFramePr>
        <p:xfrm>
          <a:off x="-28720" y="1380463"/>
          <a:ext cx="8980733" cy="5453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A540F7E-4D9F-42A3-BFA5-16513BFA5815}"/>
              </a:ext>
            </a:extLst>
          </p:cNvPr>
          <p:cNvSpPr txBox="1"/>
          <p:nvPr/>
        </p:nvSpPr>
        <p:spPr>
          <a:xfrm>
            <a:off x="135486" y="6448060"/>
            <a:ext cx="8980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Zatońska K., Zatoński W., Szuba A. „</a:t>
            </a:r>
            <a:r>
              <a:rPr lang="en-US" sz="1200" dirty="0"/>
              <a:t>Prospective urban and rural epidemiology Poland – study design</a:t>
            </a:r>
            <a:r>
              <a:rPr lang="pl-PL" sz="1200" dirty="0"/>
              <a:t>” J </a:t>
            </a:r>
            <a:r>
              <a:rPr lang="pl-PL" sz="1200" dirty="0" err="1"/>
              <a:t>Health</a:t>
            </a:r>
            <a:r>
              <a:rPr lang="pl-PL" sz="1200" dirty="0"/>
              <a:t> </a:t>
            </a:r>
            <a:r>
              <a:rPr lang="pl-PL" sz="1200" dirty="0" err="1"/>
              <a:t>Inequal</a:t>
            </a:r>
            <a:r>
              <a:rPr lang="pl-PL" sz="1200" dirty="0"/>
              <a:t> 2016, 2 (2): 136-141 </a:t>
            </a:r>
            <a:endParaRPr lang="en-US" sz="1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820871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F9B82-4591-4B39-B4AF-C54D1708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PURE  Polska </a:t>
            </a:r>
            <a:br>
              <a:rPr lang="pl-PL" sz="36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Rozkład  BMI, a płeć</a:t>
            </a:r>
            <a:br>
              <a:rPr lang="pl-PL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88FCA630-BFA7-4C8D-A3DB-9E81C18767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495" y="1916832"/>
          <a:ext cx="489654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4" descr="Znalezione obrazy dla zapytania umed wroc logo">
            <a:extLst>
              <a:ext uri="{FF2B5EF4-FFF2-40B4-BE49-F238E27FC236}">
                <a16:creationId xmlns:a16="http://schemas.microsoft.com/office/drawing/2014/main" id="{3E2DA6D8-0C24-4457-BE85-B69F51E9F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logo">
            <a:extLst>
              <a:ext uri="{FF2B5EF4-FFF2-40B4-BE49-F238E27FC236}">
                <a16:creationId xmlns:a16="http://schemas.microsoft.com/office/drawing/2014/main" id="{B78BFDFA-E6BE-4DD9-9CB5-8C685ED43E2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48D1F007-A5AA-4B1D-A166-920D67DE5A4F}"/>
              </a:ext>
            </a:extLst>
          </p:cNvPr>
          <p:cNvGraphicFramePr/>
          <p:nvPr/>
        </p:nvGraphicFramePr>
        <p:xfrm>
          <a:off x="4932039" y="1772816"/>
          <a:ext cx="3456385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2940317-50F1-4601-BC4E-F385FBE63FC0}"/>
              </a:ext>
            </a:extLst>
          </p:cNvPr>
          <p:cNvSpPr txBox="1"/>
          <p:nvPr/>
        </p:nvSpPr>
        <p:spPr>
          <a:xfrm>
            <a:off x="-30820" y="6453336"/>
            <a:ext cx="91748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Zatońska K., </a:t>
            </a:r>
            <a:r>
              <a:rPr lang="pl-PL" sz="1100" dirty="0" err="1"/>
              <a:t>Połtyn</a:t>
            </a:r>
            <a:r>
              <a:rPr lang="pl-PL" sz="1100" dirty="0"/>
              <a:t>-Zaradna K., Różańska D. et al.. „</a:t>
            </a:r>
            <a:r>
              <a:rPr lang="en-US" sz="1100" dirty="0"/>
              <a:t>Prevalence of obesity according to Non - communicable diseases (stroke, diabetes, CHD, hypertension) - PURE Poland study</a:t>
            </a:r>
            <a:r>
              <a:rPr lang="pl-PL" sz="1100" dirty="0"/>
              <a:t>” </a:t>
            </a:r>
            <a:r>
              <a:rPr lang="pl-PL" sz="1100" dirty="0" err="1"/>
              <a:t>Current</a:t>
            </a:r>
            <a:r>
              <a:rPr lang="pl-PL" sz="1100" dirty="0"/>
              <a:t> status: </a:t>
            </a:r>
            <a:r>
              <a:rPr lang="pl-PL" sz="1100" dirty="0" err="1"/>
              <a:t>under</a:t>
            </a:r>
            <a:r>
              <a:rPr lang="pl-PL" sz="1100" dirty="0"/>
              <a:t> </a:t>
            </a:r>
            <a:r>
              <a:rPr lang="pl-PL" sz="1100" dirty="0" err="1"/>
              <a:t>review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246380657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F9B82-4591-4B39-B4AF-C54D1708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PURE Polska </a:t>
            </a:r>
            <a:br>
              <a:rPr lang="pl-PL" sz="4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Rozkład BMI, a miejsce zamieszkania</a:t>
            </a:r>
            <a:endParaRPr lang="pl-PL" sz="2400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88FCA630-BFA7-4C8D-A3DB-9E81C18767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495" y="1916832"/>
          <a:ext cx="489654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4" descr="Znalezione obrazy dla zapytania umed wroc logo">
            <a:extLst>
              <a:ext uri="{FF2B5EF4-FFF2-40B4-BE49-F238E27FC236}">
                <a16:creationId xmlns:a16="http://schemas.microsoft.com/office/drawing/2014/main" id="{3E2DA6D8-0C24-4457-BE85-B69F51E9F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logo">
            <a:extLst>
              <a:ext uri="{FF2B5EF4-FFF2-40B4-BE49-F238E27FC236}">
                <a16:creationId xmlns:a16="http://schemas.microsoft.com/office/drawing/2014/main" id="{B78BFDFA-E6BE-4DD9-9CB5-8C685ED43E2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48D1F007-A5AA-4B1D-A166-920D67DE5A4F}"/>
              </a:ext>
            </a:extLst>
          </p:cNvPr>
          <p:cNvGraphicFramePr/>
          <p:nvPr/>
        </p:nvGraphicFramePr>
        <p:xfrm>
          <a:off x="4932039" y="1772816"/>
          <a:ext cx="3456385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2940317-50F1-4601-BC4E-F385FBE63FC0}"/>
              </a:ext>
            </a:extLst>
          </p:cNvPr>
          <p:cNvSpPr txBox="1"/>
          <p:nvPr/>
        </p:nvSpPr>
        <p:spPr>
          <a:xfrm>
            <a:off x="-30820" y="6453336"/>
            <a:ext cx="91748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Zatońska K., </a:t>
            </a:r>
            <a:r>
              <a:rPr lang="pl-PL" sz="1100" dirty="0" err="1"/>
              <a:t>Połtyn</a:t>
            </a:r>
            <a:r>
              <a:rPr lang="pl-PL" sz="1100" dirty="0"/>
              <a:t>-Zaradna K., Różańska D. et al.. „</a:t>
            </a:r>
            <a:r>
              <a:rPr lang="en-US" sz="1100" dirty="0"/>
              <a:t>Prevalence of obesity according to Non - communicable diseases (stroke, diabetes, CHD, hypertension) - PURE Poland study</a:t>
            </a:r>
            <a:r>
              <a:rPr lang="pl-PL" sz="1100" dirty="0"/>
              <a:t>” </a:t>
            </a:r>
            <a:r>
              <a:rPr lang="pl-PL" sz="1100" dirty="0" err="1"/>
              <a:t>Current</a:t>
            </a:r>
            <a:r>
              <a:rPr lang="pl-PL" sz="1100" dirty="0"/>
              <a:t> status: </a:t>
            </a:r>
            <a:r>
              <a:rPr lang="pl-PL" sz="1100" dirty="0" err="1"/>
              <a:t>under</a:t>
            </a:r>
            <a:r>
              <a:rPr lang="pl-PL" sz="1100" dirty="0"/>
              <a:t> </a:t>
            </a:r>
            <a:r>
              <a:rPr lang="pl-PL" sz="1100" dirty="0" err="1"/>
              <a:t>review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67734139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78725D-55E6-41A2-9124-A7ECCD4C8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PURE  Polska </a:t>
            </a:r>
            <a:br>
              <a:rPr lang="pl-PL" sz="3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Rozkład BMI</a:t>
            </a: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79F9B4-1E8C-4B69-A144-B9B5FF74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18" y="1916832"/>
            <a:ext cx="8405961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/>
              <a:t>Otyłość w populacji PURE Polska częściej występowała wśród:</a:t>
            </a:r>
          </a:p>
          <a:p>
            <a:r>
              <a:rPr lang="pl-PL" sz="2800" dirty="0"/>
              <a:t>Osób z najstarszej grupy wiekowej</a:t>
            </a:r>
          </a:p>
          <a:p>
            <a:r>
              <a:rPr lang="pl-PL" sz="2800" dirty="0"/>
              <a:t>Mieszkańców wsi w stosunku do mieszkańców miast</a:t>
            </a:r>
          </a:p>
          <a:p>
            <a:r>
              <a:rPr lang="pl-PL" sz="2800" dirty="0"/>
              <a:t>Osób z wykształceniem podstawowym w porównaniu do osób z wykształceniem wyższym</a:t>
            </a:r>
          </a:p>
          <a:p>
            <a:pPr marL="0" indent="0">
              <a:buNone/>
            </a:pPr>
            <a:r>
              <a:rPr lang="pl-PL" sz="2800" u="sng" dirty="0"/>
              <a:t>Otyłość korelowała z występowaniem cukrzycy typu 2, nadciśnieniem i chorobą niedokrwienną serca</a:t>
            </a:r>
          </a:p>
        </p:txBody>
      </p:sp>
      <p:pic>
        <p:nvPicPr>
          <p:cNvPr id="5" name="Picture 4" descr="Znalezione obrazy dla zapytania umed wroc logo">
            <a:extLst>
              <a:ext uri="{FF2B5EF4-FFF2-40B4-BE49-F238E27FC236}">
                <a16:creationId xmlns:a16="http://schemas.microsoft.com/office/drawing/2014/main" id="{8C079E73-B562-4B2B-BE13-EB3DE9DB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47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logo">
            <a:extLst>
              <a:ext uri="{FF2B5EF4-FFF2-40B4-BE49-F238E27FC236}">
                <a16:creationId xmlns:a16="http://schemas.microsoft.com/office/drawing/2014/main" id="{78BA4CD0-FB0F-4A64-A6FC-7263F64DFD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85" y="44624"/>
            <a:ext cx="1142515" cy="11531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CDAA3C5-74D1-4343-9FBB-754D8C939BDF}"/>
              </a:ext>
            </a:extLst>
          </p:cNvPr>
          <p:cNvSpPr txBox="1"/>
          <p:nvPr/>
        </p:nvSpPr>
        <p:spPr>
          <a:xfrm>
            <a:off x="251520" y="616274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/>
              <a:t>Zatonska</a:t>
            </a:r>
            <a:r>
              <a:rPr lang="pl-PL" sz="1200" dirty="0"/>
              <a:t>, K.; Psikus, P.;</a:t>
            </a:r>
            <a:r>
              <a:rPr lang="pl-PL" sz="1200" dirty="0" err="1"/>
              <a:t>Basiak</a:t>
            </a:r>
            <a:r>
              <a:rPr lang="pl-PL" sz="1200" dirty="0"/>
              <a:t>-</a:t>
            </a:r>
            <a:r>
              <a:rPr lang="pl-PL" sz="1200" dirty="0" err="1"/>
              <a:t>Rasała</a:t>
            </a:r>
            <a:r>
              <a:rPr lang="pl-PL" sz="1200" dirty="0"/>
              <a:t>, A.; Stepnicka, Z.;</a:t>
            </a:r>
            <a:r>
              <a:rPr lang="pl-PL" sz="1200" dirty="0" err="1"/>
              <a:t>Gaweł-Dab</a:t>
            </a:r>
            <a:r>
              <a:rPr lang="pl-PL" sz="1200" dirty="0"/>
              <a:t>rowska, D.; Wołyniec, M.;Gibka, J.; Szuba, A.; Połtyn-Zaradna,</a:t>
            </a:r>
          </a:p>
          <a:p>
            <a:r>
              <a:rPr lang="pl-PL" sz="1200" dirty="0"/>
              <a:t>K. </a:t>
            </a:r>
            <a:r>
              <a:rPr lang="pl-PL" sz="1200" dirty="0" err="1"/>
              <a:t>Obesity</a:t>
            </a:r>
            <a:r>
              <a:rPr lang="pl-PL" sz="1200" dirty="0"/>
              <a:t> and </a:t>
            </a:r>
            <a:r>
              <a:rPr lang="pl-PL" sz="1200" dirty="0" err="1"/>
              <a:t>ChosenNon-Communicable</a:t>
            </a:r>
            <a:r>
              <a:rPr lang="pl-PL" sz="1200" dirty="0"/>
              <a:t> </a:t>
            </a:r>
            <a:r>
              <a:rPr lang="pl-PL" sz="1200" dirty="0" err="1"/>
              <a:t>Diseases</a:t>
            </a:r>
            <a:r>
              <a:rPr lang="pl-PL" sz="1200" dirty="0"/>
              <a:t> </a:t>
            </a:r>
            <a:r>
              <a:rPr lang="pl-PL" sz="1200" dirty="0" err="1"/>
              <a:t>inPURE</a:t>
            </a:r>
            <a:r>
              <a:rPr lang="pl-PL" sz="1200" dirty="0"/>
              <a:t> Poland </a:t>
            </a:r>
            <a:r>
              <a:rPr lang="pl-PL" sz="1200" dirty="0" err="1"/>
              <a:t>Cohort</a:t>
            </a:r>
            <a:r>
              <a:rPr lang="pl-PL" sz="1200" dirty="0"/>
              <a:t> </a:t>
            </a:r>
            <a:r>
              <a:rPr lang="pl-PL" sz="1200" dirty="0" err="1"/>
              <a:t>Study</a:t>
            </a:r>
            <a:r>
              <a:rPr lang="pl-PL" sz="1200" dirty="0"/>
              <a:t>. </a:t>
            </a:r>
            <a:r>
              <a:rPr lang="pl-PL" sz="1200" dirty="0" err="1"/>
              <a:t>Int</a:t>
            </a:r>
            <a:r>
              <a:rPr lang="pl-PL" sz="1200" dirty="0"/>
              <a:t>. </a:t>
            </a:r>
            <a:r>
              <a:rPr lang="pl-PL" sz="1200" dirty="0" err="1"/>
              <a:t>J.Environ</a:t>
            </a:r>
            <a:r>
              <a:rPr lang="pl-PL" sz="1200" dirty="0"/>
              <a:t>. Res. Public </a:t>
            </a:r>
            <a:r>
              <a:rPr lang="pl-PL" sz="1200" dirty="0" err="1"/>
              <a:t>Health</a:t>
            </a:r>
            <a:r>
              <a:rPr lang="pl-PL" sz="1200" dirty="0"/>
              <a:t> 2021, 18,2701. https://doi.org/10.3390/ijerph18052701</a:t>
            </a:r>
          </a:p>
        </p:txBody>
      </p:sp>
    </p:spTree>
    <p:extLst>
      <p:ext uri="{BB962C8B-B14F-4D97-AF65-F5344CB8AC3E}">
        <p14:creationId xmlns:p14="http://schemas.microsoft.com/office/powerpoint/2010/main" val="194766651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2E0AB-B130-62F5-2DE1-47CD6084893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505" y="1916832"/>
            <a:ext cx="8856983" cy="45259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U</a:t>
            </a:r>
            <a:r>
              <a:rPr lang="pl-PL" dirty="0"/>
              <a:t>nikalne, </a:t>
            </a:r>
            <a:r>
              <a:rPr lang="en-US" dirty="0" err="1"/>
              <a:t>wieloletnie</a:t>
            </a:r>
            <a:r>
              <a:rPr lang="pl-PL" dirty="0"/>
              <a:t> (15 lat) badanie Prospective Urban and Rural Epidemiological (PURE) </a:t>
            </a:r>
            <a:r>
              <a:rPr lang="pl-PL" b="1" dirty="0"/>
              <a:t>obejmuje szczegóło</a:t>
            </a:r>
            <a:r>
              <a:rPr lang="en-US" b="1" dirty="0"/>
              <a:t>we</a:t>
            </a:r>
            <a:r>
              <a:rPr lang="pl-PL" b="1" dirty="0"/>
              <a:t> </a:t>
            </a:r>
            <a:r>
              <a:rPr lang="en-US" b="1" dirty="0" err="1"/>
              <a:t>prze</a:t>
            </a:r>
            <a:r>
              <a:rPr lang="pl-PL" b="1" dirty="0"/>
              <a:t>badanie 225 000 uczestników z ponad 1000 społeczności miejskich i wiejskich w 27 krajach o wysokim, średnim i niskim dochodzie.</a:t>
            </a:r>
            <a:r>
              <a:rPr lang="pl-PL" dirty="0"/>
              <a:t>
</a:t>
            </a:r>
            <a:r>
              <a:rPr lang="pl-PL" b="1" dirty="0">
                <a:solidFill>
                  <a:srgbClr val="C00000"/>
                </a:solidFill>
              </a:rPr>
              <a:t>PURE bada wpływ modernizacji, urbanizacji i globalizacji na zachowania zdrowotne, jak czynniki ryzyka rozwijają się i wpływają na choroby sercowo-naczyniowe, cukrzycę, choroby płuc, nowotwory, choroby nerek, zdrowie mózgu i urazy.</a:t>
            </a:r>
            <a:r>
              <a:rPr lang="pl-PL" dirty="0"/>
              <a:t>
Współpracując z uniwersytetami w 26 krajach, wczesne wyniki badania PURE wykazały, że duża część pacjentów, którzy mogą skorzystać ze sprawdzonych i prostych terapii, nie otrzymała ich, zwłaszcza jeśli pochodzili z biedniejszych krajów. Dlatego duże różnice w śmiertelności między biednymi i bogatymi krajami były prawdopodobnie spowodowane różnicami w opiece zdrowotnej, a nie różnicami w czynnikach ryzyka. Określa to praktyczne możliwości poprawy zdrowia poprzez szersze zapewnienie prostych, ale skutecznych metod leczenia.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0C3F8-414E-109A-75FB-3CF64372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44624"/>
            <a:ext cx="1722211" cy="1731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01F86-0312-1B32-C40A-DF25799D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466"/>
            <a:ext cx="4176464" cy="113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3628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E9897-ACC9-41F4-8BC4-007B70C8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BMI a choroby cywilizacyjne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699D5495-F058-465D-830A-B54957FACF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417638"/>
          <a:ext cx="8507288" cy="45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F7C2A34F-C08A-4668-A927-29FEF26E8BB2}"/>
              </a:ext>
            </a:extLst>
          </p:cNvPr>
          <p:cNvSpPr txBox="1"/>
          <p:nvPr/>
        </p:nvSpPr>
        <p:spPr>
          <a:xfrm>
            <a:off x="251520" y="616274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/>
              <a:t>Zatonska</a:t>
            </a:r>
            <a:r>
              <a:rPr lang="pl-PL" sz="1200" dirty="0"/>
              <a:t>, K.; Psikus, P.;</a:t>
            </a:r>
            <a:r>
              <a:rPr lang="pl-PL" sz="1200" dirty="0" err="1"/>
              <a:t>Basiak</a:t>
            </a:r>
            <a:r>
              <a:rPr lang="pl-PL" sz="1200" dirty="0"/>
              <a:t>-</a:t>
            </a:r>
            <a:r>
              <a:rPr lang="pl-PL" sz="1200" dirty="0" err="1"/>
              <a:t>Rasała</a:t>
            </a:r>
            <a:r>
              <a:rPr lang="pl-PL" sz="1200" dirty="0"/>
              <a:t>, A.; Stepnicka, Z.;</a:t>
            </a:r>
            <a:r>
              <a:rPr lang="pl-PL" sz="1200" dirty="0" err="1"/>
              <a:t>Gaweł-Dab</a:t>
            </a:r>
            <a:r>
              <a:rPr lang="pl-PL" sz="1200" dirty="0"/>
              <a:t>rowska, D.; Wołyniec, M.;Gibka, J.; Szuba, A.; Połtyn-Zaradna,</a:t>
            </a:r>
          </a:p>
          <a:p>
            <a:r>
              <a:rPr lang="pl-PL" sz="1200" dirty="0"/>
              <a:t>K. </a:t>
            </a:r>
            <a:r>
              <a:rPr lang="pl-PL" sz="1200" dirty="0" err="1"/>
              <a:t>Obesity</a:t>
            </a:r>
            <a:r>
              <a:rPr lang="pl-PL" sz="1200" dirty="0"/>
              <a:t> and </a:t>
            </a:r>
            <a:r>
              <a:rPr lang="pl-PL" sz="1200" dirty="0" err="1"/>
              <a:t>ChosenNon-Communicable</a:t>
            </a:r>
            <a:r>
              <a:rPr lang="pl-PL" sz="1200" dirty="0"/>
              <a:t> </a:t>
            </a:r>
            <a:r>
              <a:rPr lang="pl-PL" sz="1200" dirty="0" err="1"/>
              <a:t>Diseases</a:t>
            </a:r>
            <a:r>
              <a:rPr lang="pl-PL" sz="1200" dirty="0"/>
              <a:t> </a:t>
            </a:r>
            <a:r>
              <a:rPr lang="pl-PL" sz="1200" dirty="0" err="1"/>
              <a:t>inPURE</a:t>
            </a:r>
            <a:r>
              <a:rPr lang="pl-PL" sz="1200" dirty="0"/>
              <a:t> Poland </a:t>
            </a:r>
            <a:r>
              <a:rPr lang="pl-PL" sz="1200" dirty="0" err="1"/>
              <a:t>Cohort</a:t>
            </a:r>
            <a:r>
              <a:rPr lang="pl-PL" sz="1200" dirty="0"/>
              <a:t> </a:t>
            </a:r>
            <a:r>
              <a:rPr lang="pl-PL" sz="1200" dirty="0" err="1"/>
              <a:t>Study</a:t>
            </a:r>
            <a:r>
              <a:rPr lang="pl-PL" sz="1200" dirty="0"/>
              <a:t>. </a:t>
            </a:r>
            <a:r>
              <a:rPr lang="pl-PL" sz="1200" dirty="0" err="1"/>
              <a:t>Int</a:t>
            </a:r>
            <a:r>
              <a:rPr lang="pl-PL" sz="1200" dirty="0"/>
              <a:t>. </a:t>
            </a:r>
            <a:r>
              <a:rPr lang="pl-PL" sz="1200" dirty="0" err="1"/>
              <a:t>J.Environ</a:t>
            </a:r>
            <a:r>
              <a:rPr lang="pl-PL" sz="1200" dirty="0"/>
              <a:t>. Res. Public </a:t>
            </a:r>
            <a:r>
              <a:rPr lang="pl-PL" sz="1200" dirty="0" err="1"/>
              <a:t>Health</a:t>
            </a:r>
            <a:r>
              <a:rPr lang="pl-PL" sz="1200" dirty="0"/>
              <a:t> 2021, 18,2701. https://doi.org/10.3390/ijerph18052701</a:t>
            </a:r>
          </a:p>
        </p:txBody>
      </p:sp>
      <p:pic>
        <p:nvPicPr>
          <p:cNvPr id="5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89"/>
            <a:ext cx="940139" cy="1013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9388"/>
            <a:ext cx="1187624" cy="115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817106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/>
        </p:nvGraphicFramePr>
        <p:xfrm>
          <a:off x="2206235" y="1397968"/>
          <a:ext cx="5832648" cy="325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9512" y="69609"/>
            <a:ext cx="9073008" cy="1143000"/>
          </a:xfrm>
        </p:spPr>
        <p:txBody>
          <a:bodyPr>
            <a:normAutofit/>
          </a:bodyPr>
          <a:lstStyle/>
          <a:p>
            <a:r>
              <a:rPr lang="pl-PL" sz="3600" b="1" dirty="0">
                <a:cs typeface="Times New Roman" panose="02020603050405020304" pitchFamily="18" charset="0"/>
              </a:rPr>
              <a:t>PURE Polska – nadciśnienie tętnicze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164418" y="3234340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60,</a:t>
            </a:r>
            <a:r>
              <a:rPr lang="pl-PL" sz="2400" b="1" dirty="0"/>
              <a:t>3</a:t>
            </a:r>
            <a:r>
              <a:rPr lang="en-US" sz="2400" b="1" dirty="0"/>
              <a:t>%</a:t>
            </a:r>
          </a:p>
        </p:txBody>
      </p:sp>
      <p:sp>
        <p:nvSpPr>
          <p:cNvPr id="6" name="Prostokąt 5"/>
          <p:cNvSpPr/>
          <p:nvPr/>
        </p:nvSpPr>
        <p:spPr>
          <a:xfrm>
            <a:off x="4549205" y="2807928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39,7%</a:t>
            </a:r>
          </a:p>
        </p:txBody>
      </p:sp>
      <p:graphicFrame>
        <p:nvGraphicFramePr>
          <p:cNvPr id="7" name="Wykres 6"/>
          <p:cNvGraphicFramePr>
            <a:graphicFrameLocks/>
          </p:cNvGraphicFramePr>
          <p:nvPr/>
        </p:nvGraphicFramePr>
        <p:xfrm>
          <a:off x="385763" y="4437112"/>
          <a:ext cx="3323478" cy="202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rostokąt 7"/>
          <p:cNvSpPr/>
          <p:nvPr/>
        </p:nvSpPr>
        <p:spPr>
          <a:xfrm>
            <a:off x="2003005" y="5355922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3</a:t>
            </a:r>
            <a:r>
              <a:rPr lang="pl-PL" b="1"/>
              <a:t>8,9</a:t>
            </a:r>
            <a:r>
              <a:rPr lang="en-US" b="1"/>
              <a:t>%</a:t>
            </a:r>
          </a:p>
        </p:txBody>
      </p:sp>
      <p:sp>
        <p:nvSpPr>
          <p:cNvPr id="9" name="Prostokąt 8"/>
          <p:cNvSpPr/>
          <p:nvPr/>
        </p:nvSpPr>
        <p:spPr>
          <a:xfrm>
            <a:off x="1427111" y="5661248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61,</a:t>
            </a:r>
            <a:r>
              <a:rPr lang="pl-PL" b="1"/>
              <a:t>1</a:t>
            </a:r>
            <a:r>
              <a:rPr lang="en-US" b="1"/>
              <a:t>%</a:t>
            </a:r>
          </a:p>
        </p:txBody>
      </p:sp>
      <p:graphicFrame>
        <p:nvGraphicFramePr>
          <p:cNvPr id="11" name="Wykres 10"/>
          <p:cNvGraphicFramePr>
            <a:graphicFrameLocks/>
          </p:cNvGraphicFramePr>
          <p:nvPr/>
        </p:nvGraphicFramePr>
        <p:xfrm>
          <a:off x="5227936" y="4437112"/>
          <a:ext cx="3626589" cy="202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Prostokąt 11"/>
          <p:cNvSpPr/>
          <p:nvPr/>
        </p:nvSpPr>
        <p:spPr>
          <a:xfrm>
            <a:off x="7041230" y="5264006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40,8%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282689" y="5569624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59,</a:t>
            </a:r>
            <a:r>
              <a:rPr lang="pl-PL" b="1" dirty="0"/>
              <a:t>2</a:t>
            </a:r>
            <a:r>
              <a:rPr lang="en-US" b="1" dirty="0"/>
              <a:t>%</a:t>
            </a:r>
          </a:p>
        </p:txBody>
      </p:sp>
      <p:pic>
        <p:nvPicPr>
          <p:cNvPr id="14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8226"/>
            <a:ext cx="1238300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 descr="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80" y="39388"/>
            <a:ext cx="1187624" cy="11531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F83E402-F336-43BE-BD4B-31A744EF1ECE}"/>
              </a:ext>
            </a:extLst>
          </p:cNvPr>
          <p:cNvSpPr txBox="1"/>
          <p:nvPr/>
        </p:nvSpPr>
        <p:spPr>
          <a:xfrm>
            <a:off x="179512" y="6460232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Szuba A., </a:t>
            </a:r>
            <a:r>
              <a:rPr lang="pl-PL" sz="1200" dirty="0" err="1"/>
              <a:t>Martynowicz</a:t>
            </a:r>
            <a:r>
              <a:rPr lang="pl-PL" sz="1200" dirty="0"/>
              <a:t> H., Zatońska K. „</a:t>
            </a:r>
            <a:r>
              <a:rPr lang="en-US" sz="1200" b="1" dirty="0"/>
              <a:t>Prevalence of hypertension in Polish population of PURE Poland study</a:t>
            </a:r>
            <a:r>
              <a:rPr lang="pl-PL" sz="1200" b="1" dirty="0"/>
              <a:t>” </a:t>
            </a:r>
            <a:r>
              <a:rPr lang="en-US" sz="1200" dirty="0"/>
              <a:t>J Health </a:t>
            </a:r>
            <a:r>
              <a:rPr lang="en-US" sz="1200" dirty="0" err="1"/>
              <a:t>Inequal</a:t>
            </a:r>
            <a:r>
              <a:rPr lang="en-US" sz="1200" dirty="0"/>
              <a:t> 2016; 2 (2): 157–162</a:t>
            </a:r>
            <a:endParaRPr lang="en-US" sz="1200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404801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643192" cy="868958"/>
          </a:xfrm>
        </p:spPr>
        <p:txBody>
          <a:bodyPr>
            <a:noAutofit/>
          </a:bodyPr>
          <a:lstStyle/>
          <a:p>
            <a:r>
              <a:rPr lang="pl-PL" sz="3600" b="1" dirty="0">
                <a:cs typeface="Times New Roman" panose="02020603050405020304" pitchFamily="18" charset="0"/>
              </a:rPr>
              <a:t>Cukrzyca typu 2 w populacji </a:t>
            </a:r>
            <a:br>
              <a:rPr lang="pl-PL" sz="3600" b="1" dirty="0">
                <a:cs typeface="Times New Roman" panose="02020603050405020304" pitchFamily="18" charset="0"/>
              </a:rPr>
            </a:br>
            <a:r>
              <a:rPr lang="pl-PL" sz="3600" b="1" dirty="0">
                <a:cs typeface="Times New Roman" panose="02020603050405020304" pitchFamily="18" charset="0"/>
              </a:rPr>
              <a:t>PURE Polska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2452494428"/>
              </p:ext>
            </p:extLst>
          </p:nvPr>
        </p:nvGraphicFramePr>
        <p:xfrm>
          <a:off x="755576" y="1628800"/>
          <a:ext cx="748883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533" y="196611"/>
            <a:ext cx="1142515" cy="11531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4A2093F-6418-4B6D-AC04-EB64A3C77E69}"/>
              </a:ext>
            </a:extLst>
          </p:cNvPr>
          <p:cNvSpPr txBox="1"/>
          <p:nvPr/>
        </p:nvSpPr>
        <p:spPr>
          <a:xfrm>
            <a:off x="179512" y="6453336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Zatońska K., </a:t>
            </a:r>
            <a:r>
              <a:rPr lang="pl-PL" sz="1200" dirty="0" err="1"/>
              <a:t>Połtyn</a:t>
            </a:r>
            <a:r>
              <a:rPr lang="pl-PL" sz="1200" dirty="0"/>
              <a:t>-Zaradna K., </a:t>
            </a:r>
            <a:r>
              <a:rPr lang="pl-PL" sz="1200" dirty="0" err="1"/>
              <a:t>Einhorn</a:t>
            </a:r>
            <a:r>
              <a:rPr lang="pl-PL" sz="1200" dirty="0"/>
              <a:t> J. „</a:t>
            </a:r>
            <a:r>
              <a:rPr lang="pl-PL" sz="1200" dirty="0" err="1"/>
              <a:t>Differences</a:t>
            </a:r>
            <a:r>
              <a:rPr lang="pl-PL" sz="1200" dirty="0"/>
              <a:t> in </a:t>
            </a:r>
            <a:r>
              <a:rPr lang="pl-PL" sz="1200" dirty="0" err="1"/>
              <a:t>prevalence</a:t>
            </a:r>
            <a:r>
              <a:rPr lang="pl-PL" sz="1200" dirty="0"/>
              <a:t> of </a:t>
            </a:r>
            <a:r>
              <a:rPr lang="pl-PL" sz="1200" dirty="0" err="1"/>
              <a:t>diabetes</a:t>
            </a:r>
            <a:r>
              <a:rPr lang="pl-PL" sz="1200" dirty="0"/>
              <a:t> </a:t>
            </a:r>
            <a:r>
              <a:rPr lang="pl-PL" sz="1200" dirty="0" err="1"/>
              <a:t>mellitus</a:t>
            </a:r>
            <a:r>
              <a:rPr lang="pl-PL" sz="1200" dirty="0"/>
              <a:t> </a:t>
            </a:r>
            <a:r>
              <a:rPr lang="pl-PL" sz="1200" dirty="0" err="1"/>
              <a:t>type</a:t>
            </a:r>
            <a:r>
              <a:rPr lang="pl-PL" sz="1200" dirty="0"/>
              <a:t> 2 and </a:t>
            </a:r>
            <a:r>
              <a:rPr lang="pl-PL" sz="1200" dirty="0" err="1"/>
              <a:t>impaired</a:t>
            </a:r>
            <a:r>
              <a:rPr lang="pl-PL" sz="1200" dirty="0"/>
              <a:t> </a:t>
            </a:r>
            <a:r>
              <a:rPr lang="pl-PL" sz="1200" dirty="0" err="1"/>
              <a:t>fasting</a:t>
            </a:r>
            <a:r>
              <a:rPr lang="pl-PL" sz="1200" dirty="0"/>
              <a:t> </a:t>
            </a:r>
            <a:r>
              <a:rPr lang="pl-PL" sz="1200" dirty="0" err="1"/>
              <a:t>glucose</a:t>
            </a:r>
            <a:r>
              <a:rPr lang="pl-PL" sz="1200" dirty="0"/>
              <a:t> </a:t>
            </a:r>
            <a:r>
              <a:rPr lang="pl-PL" sz="1200" dirty="0" err="1"/>
              <a:t>between</a:t>
            </a:r>
            <a:r>
              <a:rPr lang="pl-PL" sz="1200" dirty="0"/>
              <a:t> </a:t>
            </a:r>
            <a:r>
              <a:rPr lang="pl-PL" sz="1200" dirty="0" err="1"/>
              <a:t>urban</a:t>
            </a:r>
            <a:r>
              <a:rPr lang="pl-PL" sz="1200" dirty="0"/>
              <a:t> and </a:t>
            </a:r>
            <a:r>
              <a:rPr lang="pl-PL" sz="1200" dirty="0" err="1"/>
              <a:t>rural</a:t>
            </a:r>
            <a:r>
              <a:rPr lang="pl-PL" sz="1200" dirty="0"/>
              <a:t> </a:t>
            </a:r>
            <a:r>
              <a:rPr lang="pl-PL" sz="1200" dirty="0" err="1"/>
              <a:t>areas</a:t>
            </a:r>
            <a:r>
              <a:rPr lang="pl-PL" sz="1200" dirty="0"/>
              <a:t> </a:t>
            </a:r>
            <a:r>
              <a:rPr lang="pl-PL" sz="1200" dirty="0" err="1"/>
              <a:t>according</a:t>
            </a:r>
            <a:r>
              <a:rPr lang="pl-PL" sz="1200" dirty="0"/>
              <a:t> to PURE Poland </a:t>
            </a:r>
            <a:r>
              <a:rPr lang="pl-PL" sz="1200" dirty="0" err="1"/>
              <a:t>substudy</a:t>
            </a:r>
            <a:r>
              <a:rPr lang="pl-PL" sz="1200" dirty="0"/>
              <a:t>” </a:t>
            </a:r>
            <a:r>
              <a:rPr lang="pl-PL" sz="1200" dirty="0" err="1"/>
              <a:t>Int</a:t>
            </a:r>
            <a:r>
              <a:rPr lang="pl-PL" sz="1200" dirty="0"/>
              <a:t> J </a:t>
            </a:r>
            <a:r>
              <a:rPr lang="pl-PL" sz="1200" dirty="0" err="1"/>
              <a:t>Diabetes</a:t>
            </a:r>
            <a:r>
              <a:rPr lang="pl-PL" sz="1200" dirty="0"/>
              <a:t> </a:t>
            </a:r>
            <a:r>
              <a:rPr lang="pl-PL" sz="1200" dirty="0" err="1"/>
              <a:t>Dev</a:t>
            </a:r>
            <a:r>
              <a:rPr lang="pl-PL" sz="1200" dirty="0"/>
              <a:t> </a:t>
            </a:r>
            <a:r>
              <a:rPr lang="pl-PL" sz="1200" dirty="0" err="1"/>
              <a:t>Ctries</a:t>
            </a:r>
            <a:r>
              <a:rPr lang="pl-PL" sz="1200" dirty="0"/>
              <a:t> 2017, 37(3):305-312</a:t>
            </a:r>
          </a:p>
        </p:txBody>
      </p:sp>
    </p:spTree>
    <p:extLst>
      <p:ext uri="{BB962C8B-B14F-4D97-AF65-F5344CB8AC3E}">
        <p14:creationId xmlns:p14="http://schemas.microsoft.com/office/powerpoint/2010/main" val="1469581149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F3540-F279-4240-B81D-B5339E86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96" y="471220"/>
            <a:ext cx="8730208" cy="1143000"/>
          </a:xfrm>
        </p:spPr>
        <p:txBody>
          <a:bodyPr>
            <a:noAutofit/>
          </a:bodyPr>
          <a:lstStyle/>
          <a:p>
            <a:r>
              <a:rPr lang="pl-PL" sz="2800" b="1" dirty="0"/>
              <a:t>Występowanie </a:t>
            </a:r>
            <a:r>
              <a:rPr lang="pl-PL" sz="2800" b="1" dirty="0" err="1"/>
              <a:t>normoglikemii</a:t>
            </a:r>
            <a:r>
              <a:rPr lang="pl-PL" sz="2800" b="1" dirty="0"/>
              <a:t>, IFG i cukrzycy w populacji PURE Polska w </a:t>
            </a:r>
            <a:r>
              <a:rPr lang="pl-PL" sz="2800" b="1" dirty="0" err="1"/>
              <a:t>baseline</a:t>
            </a:r>
            <a:r>
              <a:rPr lang="pl-PL" sz="2800" b="1" dirty="0"/>
              <a:t>, 3-letnim oraz 6-letnim </a:t>
            </a:r>
            <a:r>
              <a:rPr lang="pl-PL" sz="2800" b="1" dirty="0" err="1"/>
              <a:t>follow-up</a:t>
            </a:r>
            <a:endParaRPr lang="pl-PL" sz="2800" b="1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CF1A6B7B-6A0D-4FC3-913B-8A53C4C3F5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BD49091A-3B5E-4E67-B71E-02E42CE650DA}"/>
              </a:ext>
            </a:extLst>
          </p:cNvPr>
          <p:cNvSpPr txBox="1"/>
          <p:nvPr/>
        </p:nvSpPr>
        <p:spPr>
          <a:xfrm>
            <a:off x="179512" y="6548195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Zatońska</a:t>
            </a:r>
            <a:r>
              <a:rPr lang="en-US" sz="1400" dirty="0"/>
              <a:t> et al. BMC Public Health (2020) 20:843 https://doi.org/10.1186/s12889-020-08970-5</a:t>
            </a:r>
            <a:endParaRPr lang="pl-PL" sz="1400" dirty="0"/>
          </a:p>
        </p:txBody>
      </p:sp>
      <p:pic>
        <p:nvPicPr>
          <p:cNvPr id="5" name="Obraz 4" descr="logo">
            <a:extLst>
              <a:ext uri="{FF2B5EF4-FFF2-40B4-BE49-F238E27FC236}">
                <a16:creationId xmlns:a16="http://schemas.microsoft.com/office/drawing/2014/main" id="{5BA38289-80AC-4284-831F-954ECCAFDD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"/>
            <a:ext cx="755576" cy="62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Znalezione obrazy dla zapytania umed wroc logo">
            <a:extLst>
              <a:ext uri="{FF2B5EF4-FFF2-40B4-BE49-F238E27FC236}">
                <a16:creationId xmlns:a16="http://schemas.microsoft.com/office/drawing/2014/main" id="{8D8BF785-89DF-44E1-AB6A-30242E6C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" y="17384"/>
            <a:ext cx="578559" cy="686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2805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053B81-A15E-41EB-83F3-5247DB14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Występowanie cukrzycy w 6-letniej obserwacji kohorty PURE Polska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E1974-A461-4862-88E2-ED28E702E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WNIOSKI:</a:t>
            </a:r>
          </a:p>
          <a:p>
            <a:r>
              <a:rPr lang="pl-PL" dirty="0"/>
              <a:t>Odsetek cukrzycy w populacji PURE wzrósł z </a:t>
            </a:r>
            <a:r>
              <a:rPr lang="pl-PL" b="1" dirty="0"/>
              <a:t>17,7% w </a:t>
            </a:r>
            <a:r>
              <a:rPr lang="pl-PL" b="1" dirty="0" err="1"/>
              <a:t>baseline</a:t>
            </a:r>
            <a:r>
              <a:rPr lang="pl-PL" b="1" dirty="0"/>
              <a:t> do 28,3% w 6-letniem </a:t>
            </a:r>
            <a:r>
              <a:rPr lang="pl-PL" dirty="0" err="1"/>
              <a:t>follow-up</a:t>
            </a:r>
            <a:endParaRPr lang="pl-PL" dirty="0"/>
          </a:p>
          <a:p>
            <a:r>
              <a:rPr lang="pl-PL" dirty="0"/>
              <a:t>W populacji PURE za większość przypadków cukrzycy odpowiedzialne były: nadwaga i otyłość, IFG oraz nadciśnienie.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135205D-4C7C-45E8-A016-1B5ED2703102}"/>
              </a:ext>
            </a:extLst>
          </p:cNvPr>
          <p:cNvSpPr txBox="1"/>
          <p:nvPr/>
        </p:nvSpPr>
        <p:spPr>
          <a:xfrm>
            <a:off x="179512" y="6141009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Zatońska K., Basiak-Rasała A., Różańska D., Karczewski M., Wołyniec M, Szuba A., </a:t>
            </a:r>
            <a:r>
              <a:rPr lang="pl-PL" sz="1400" dirty="0" err="1"/>
              <a:t>Połtyn</a:t>
            </a:r>
            <a:r>
              <a:rPr lang="pl-PL" sz="1400" dirty="0"/>
              <a:t>-Zaradna K. „</a:t>
            </a:r>
            <a:r>
              <a:rPr lang="en-US" sz="1400" b="1" dirty="0"/>
              <a:t>Changes in diabetes prevalence and corresponding risk factors - findings from 3- and 6-year follow-up of PURE Poland cohort</a:t>
            </a:r>
            <a:r>
              <a:rPr lang="pl-PL" sz="1400" b="1" dirty="0"/>
              <a:t>”</a:t>
            </a:r>
            <a:r>
              <a:rPr lang="en-US" sz="1400" b="1" dirty="0"/>
              <a:t> </a:t>
            </a:r>
            <a:r>
              <a:rPr lang="en-US" sz="1400" dirty="0"/>
              <a:t>BMC Public Health 2020 Vol.20 art.843</a:t>
            </a:r>
            <a:r>
              <a:rPr lang="pl-PL" sz="1400" dirty="0"/>
              <a:t>  DOI: 10.1186/s12889-020-08970-5</a:t>
            </a:r>
          </a:p>
        </p:txBody>
      </p:sp>
    </p:spTree>
    <p:extLst>
      <p:ext uri="{BB962C8B-B14F-4D97-AF65-F5344CB8AC3E}">
        <p14:creationId xmlns:p14="http://schemas.microsoft.com/office/powerpoint/2010/main" val="507919150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6E90C-55EF-442F-9531-7E32650B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8B7812-E383-48EB-B1AD-3BCBDC6D0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67131"/>
            <a:ext cx="8229600" cy="4216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400" dirty="0"/>
              <a:t>W analizie posłużono się </a:t>
            </a:r>
            <a:r>
              <a:rPr lang="en-US" sz="2400" dirty="0"/>
              <a:t>The Alternate Healthy Eating Index (AHEI)</a:t>
            </a:r>
            <a:r>
              <a:rPr lang="pl-PL" sz="2400" dirty="0"/>
              <a:t>, który skupia się na czynnikach żywieniowych związanych z występowaniem chorób cywilizacyjnych. Im wyższy wskaźnik AHEI tym wyższa jakość diety oraz niższe ryzyko rozwoju chorób cywilizacyjnych.</a:t>
            </a:r>
          </a:p>
          <a:p>
            <a:pPr marL="0" indent="0">
              <a:buNone/>
            </a:pPr>
            <a:r>
              <a:rPr lang="pl-PL" sz="2400" b="1" dirty="0"/>
              <a:t>Wnioski:</a:t>
            </a:r>
          </a:p>
          <a:p>
            <a:r>
              <a:rPr lang="pl-PL" sz="2400" dirty="0"/>
              <a:t>Mężczyźni, mieszkańcy wsi oraz uczestnicy z niższym poziomem wykształcenia charakteryzowali się niższym wskaźnikiem AHEI, czyli sposobem żywienia związanym z wyższym ryzykiem rozwoju chorób cywilizacyjnych.</a:t>
            </a:r>
          </a:p>
          <a:p>
            <a:r>
              <a:rPr lang="pl-PL" sz="2400" dirty="0"/>
              <a:t>Istotnie niższy wskaźnik AHEI obserwowany był także wśród uczestników z zespołem metabolicznym.</a:t>
            </a:r>
            <a:endParaRPr lang="en-US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7A952EE-7A93-4CC6-8C8B-7A883EF0E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27600" r="31100" b="45800"/>
          <a:stretch/>
        </p:blipFill>
        <p:spPr>
          <a:xfrm>
            <a:off x="1052129" y="28600"/>
            <a:ext cx="6400192" cy="2338532"/>
          </a:xfrm>
          <a:prstGeom prst="rect">
            <a:avLst/>
          </a:prstGeom>
        </p:spPr>
      </p:pic>
      <p:pic>
        <p:nvPicPr>
          <p:cNvPr id="5" name="Obraz 4" descr="logo">
            <a:extLst>
              <a:ext uri="{FF2B5EF4-FFF2-40B4-BE49-F238E27FC236}">
                <a16:creationId xmlns:a16="http://schemas.microsoft.com/office/drawing/2014/main" id="{B0FEFF9D-36BF-4E62-B25D-8F4FD8193F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319"/>
            <a:ext cx="971600" cy="90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084923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6E4B4E-2C5D-40ED-859F-C7BF6B65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0200"/>
            <a:ext cx="8640960" cy="4142673"/>
          </a:xfrm>
        </p:spPr>
        <p:txBody>
          <a:bodyPr wrap="square">
            <a:normAutofit/>
          </a:bodyPr>
          <a:lstStyle/>
          <a:p>
            <a:pPr marL="0" indent="0">
              <a:buNone/>
            </a:pPr>
            <a:r>
              <a:rPr lang="pl-PL" sz="2800" b="1" dirty="0"/>
              <a:t>Kohorta PURE Polska była także bazą do prowadzania innych badań:</a:t>
            </a:r>
          </a:p>
          <a:p>
            <a:r>
              <a:rPr lang="pl-PL" sz="2800" dirty="0"/>
              <a:t>„Ukryte niedokrwienie mózgu jako wczesny marker rozwoju otępienia - ocena retro i prospektywna w badaniu </a:t>
            </a:r>
            <a:r>
              <a:rPr lang="pl-PL" sz="2800" dirty="0" err="1"/>
              <a:t>kohortowym</a:t>
            </a:r>
            <a:r>
              <a:rPr lang="pl-PL" sz="2800" dirty="0"/>
              <a:t> populacji Polski”</a:t>
            </a:r>
          </a:p>
          <a:p>
            <a:r>
              <a:rPr lang="pl-PL" sz="2800" dirty="0"/>
              <a:t>„</a:t>
            </a:r>
            <a:r>
              <a:rPr lang="en-US" sz="2800" dirty="0"/>
              <a:t>Oxylipins signature to monitor the cardiometabolic status and its response to dietary intervention (OXYGENATE)</a:t>
            </a:r>
            <a:r>
              <a:rPr lang="pl-PL" sz="2800" dirty="0"/>
              <a:t>”</a:t>
            </a:r>
            <a:endParaRPr lang="en-US" sz="2800" dirty="0"/>
          </a:p>
        </p:txBody>
      </p:sp>
      <p:pic>
        <p:nvPicPr>
          <p:cNvPr id="4" name="Obraz 3" descr="logo">
            <a:extLst>
              <a:ext uri="{FF2B5EF4-FFF2-40B4-BE49-F238E27FC236}">
                <a16:creationId xmlns:a16="http://schemas.microsoft.com/office/drawing/2014/main" id="{3E5546F9-5E82-4F84-9483-37A4A6B6FB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319"/>
            <a:ext cx="971600" cy="90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nalezione obrazy dla zapytania umed wroc logo">
            <a:extLst>
              <a:ext uri="{FF2B5EF4-FFF2-40B4-BE49-F238E27FC236}">
                <a16:creationId xmlns:a16="http://schemas.microsoft.com/office/drawing/2014/main" id="{6CB725D0-830F-FD47-B5AB-0B04A55C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08270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382024"/>
            <a:ext cx="8229600" cy="782960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+mn-lt"/>
                <a:cs typeface="Times New Roman" panose="02020603050405020304" pitchFamily="18" charset="0"/>
              </a:rPr>
              <a:t>PURE Polska</a:t>
            </a:r>
            <a:endParaRPr lang="en-US" sz="4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0" y="1916832"/>
            <a:ext cx="9020672" cy="4525963"/>
          </a:xfrm>
        </p:spPr>
        <p:txBody>
          <a:bodyPr>
            <a:normAutofit/>
          </a:bodyPr>
          <a:lstStyle/>
          <a:p>
            <a:r>
              <a:rPr lang="pl-PL" sz="2800" dirty="0">
                <a:cs typeface="Times New Roman" panose="02020603050405020304" pitchFamily="18" charset="0"/>
              </a:rPr>
              <a:t>Projekt PURE w tym badanie PURE Polska jest unikalnym długofalowym badaniem </a:t>
            </a:r>
            <a:r>
              <a:rPr lang="pl-PL" sz="2800" dirty="0" err="1">
                <a:cs typeface="Times New Roman" panose="02020603050405020304" pitchFamily="18" charset="0"/>
              </a:rPr>
              <a:t>kohortowym</a:t>
            </a:r>
            <a:r>
              <a:rPr lang="pl-PL" sz="2800" dirty="0">
                <a:cs typeface="Times New Roman" panose="02020603050405020304" pitchFamily="18" charset="0"/>
              </a:rPr>
              <a:t>, które pozwala na ocenę występowania chorób cywilizacyjnych i ich czynników ryzyka zarówno w populacji lokalnej jak i w odniesieniu do innych krajów i Świata</a:t>
            </a:r>
          </a:p>
          <a:p>
            <a:r>
              <a:rPr lang="pl-PL" sz="2800" dirty="0">
                <a:cs typeface="Times New Roman" panose="02020603050405020304" pitchFamily="18" charset="0"/>
              </a:rPr>
              <a:t>Wyniki uzyskane w badaniu PURE są cennym materiałem badawczym, który może być wykorzystywany w kształtowaniu polityki zdrowotnej  regionu i kraju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5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588573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609582" y="3037520"/>
            <a:ext cx="5832648" cy="782960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– przegląd ważniejszych wyników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0" y="1916837"/>
            <a:ext cx="9020672" cy="4525963"/>
          </a:xfrm>
        </p:spPr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4" y="196612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30" y="196939"/>
            <a:ext cx="1142515" cy="115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16349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80E51B-E16E-D155-157F-83973AE4E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6" y="445716"/>
            <a:ext cx="6575448" cy="227687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CC3E1F-3950-789D-9CA2-A0C9A56BD0FE}"/>
              </a:ext>
            </a:extLst>
          </p:cNvPr>
          <p:cNvSpPr/>
          <p:nvPr/>
        </p:nvSpPr>
        <p:spPr>
          <a:xfrm>
            <a:off x="124200" y="1160596"/>
            <a:ext cx="6103983" cy="3241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41611-951E-791B-6BFA-39DA348C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2722588"/>
            <a:ext cx="5417369" cy="4064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B73685-E8B8-7D0F-A735-7020A820B0C8}"/>
              </a:ext>
            </a:extLst>
          </p:cNvPr>
          <p:cNvSpPr txBox="1"/>
          <p:nvPr/>
        </p:nvSpPr>
        <p:spPr>
          <a:xfrm>
            <a:off x="220320" y="1175310"/>
            <a:ext cx="8703360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„Tam, gdzie my, dietetycy USDA, </a:t>
            </a:r>
            <a:r>
              <a:rPr lang="pl-PL" u="sng" dirty="0"/>
              <a:t>wezwaliśmy do podstawy 5-9 porcji świeżych owoców i warzyw dziennie, zastąpiono ją marnymi 2-3 porcjami </a:t>
            </a:r>
            <a:r>
              <a:rPr lang="pl-PL" dirty="0"/>
              <a:t>(zmienioną na 5-7 porcji kilka lat później, ponieważ kampania przeciwnowotworowa innej agencji rządowej, National Cancer Institute, zmusiła USDA do przyjęcia wyższego standardu). </a:t>
            </a:r>
          </a:p>
          <a:p>
            <a:endParaRPr lang="pl-PL" dirty="0"/>
          </a:p>
          <a:p>
            <a:r>
              <a:rPr lang="pl-PL" dirty="0"/>
              <a:t>Nasza rekomendacja 3-4 dziennych porcji pełnoziarnistego pieczywa i zbóż została zmieniona na aż 6-11 porcji stanowiących podstawę Piramidy Żywieniowej jako ustępstwo na rzecz przemysłu przetworzonej pszenicy i kukurydzy. </a:t>
            </a:r>
          </a:p>
          <a:p>
            <a:endParaRPr lang="pl-PL" dirty="0"/>
          </a:p>
          <a:p>
            <a:r>
              <a:rPr lang="pl-PL" dirty="0"/>
              <a:t>Co więcej, moja grupa dietetyków umieściła wypieki z białej mąki - w tym krakersy, słodycze i inne niskoskładnikowe pokarmy obciążone cukrami i tłuszczami - na szczycie piramidy, zalecając, aby były spożywane oszczędnie. Ku naszemu alarmowi, w "poprawionym" Przewodniku żywnościowym, stały się one teraz częścią podstawy Piramidy”</a:t>
            </a:r>
          </a:p>
          <a:p>
            <a:endParaRPr lang="pl-PL" dirty="0"/>
          </a:p>
          <a:p>
            <a:r>
              <a:rPr lang="en-US" i="1" dirty="0" err="1"/>
              <a:t>Luise</a:t>
            </a:r>
            <a:r>
              <a:rPr lang="en-US" i="1" dirty="0"/>
              <a:t> Light, MS, EdD, former USDA Director of Dietary Guidance and Nutrition Education Research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473DD-0CFE-71F4-68E4-EBA3F0A4A1DB}"/>
              </a:ext>
            </a:extLst>
          </p:cNvPr>
          <p:cNvSpPr txBox="1"/>
          <p:nvPr/>
        </p:nvSpPr>
        <p:spPr>
          <a:xfrm>
            <a:off x="2483768" y="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HISTORIA PIRAMIDY ŻYWIENIOWEJ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0728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375263"/>
            <a:ext cx="6624736" cy="796950"/>
          </a:xfrm>
        </p:spPr>
        <p:txBody>
          <a:bodyPr>
            <a:normAutofit/>
          </a:bodyPr>
          <a:lstStyle/>
          <a:p>
            <a:r>
              <a:rPr lang="pl-PL" sz="3200" b="1" dirty="0"/>
              <a:t>Dwa główne cele badania PURE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6187" y="1126575"/>
            <a:ext cx="8769406" cy="5663666"/>
          </a:xfrm>
        </p:spPr>
        <p:txBody>
          <a:bodyPr>
            <a:noAutofit/>
          </a:bodyPr>
          <a:lstStyle/>
          <a:p>
            <a:pPr marL="360363" indent="-360363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l-PL" sz="2400" dirty="0"/>
              <a:t>Określenie związku  pomiędzy wpływami społecznymi i występowaniem czynników ryzyka oraz przewlekłych chorób niezakaźnych.</a:t>
            </a:r>
          </a:p>
          <a:p>
            <a:pPr marL="898525">
              <a:buFont typeface="Wingdings" panose="05000000000000000000" pitchFamily="2" charset="2"/>
              <a:buChar char="Ø"/>
            </a:pPr>
            <a:r>
              <a:rPr lang="pl-PL" sz="2400" dirty="0"/>
              <a:t>Cel ten został już osiągnięty poprzez badanie przekrojowe (cross </a:t>
            </a:r>
            <a:r>
              <a:rPr lang="pl-PL" sz="2400" dirty="0" err="1"/>
              <a:t>sectional</a:t>
            </a:r>
            <a:r>
              <a:rPr lang="pl-PL" sz="2400" dirty="0"/>
              <a:t>). Uwarunkowania społeczne mierzone były na podstawie 4 dziedzin, takich jak:</a:t>
            </a:r>
          </a:p>
          <a:p>
            <a:pPr marL="1619250" indent="-344488">
              <a:buFont typeface="+mj-lt"/>
              <a:buAutoNum type="alphaLcParenR"/>
            </a:pPr>
            <a:r>
              <a:rPr lang="pl-PL" sz="2400" dirty="0"/>
              <a:t>urbanizacja, </a:t>
            </a:r>
          </a:p>
          <a:p>
            <a:pPr marL="1619250" indent="-344488">
              <a:buFont typeface="+mj-lt"/>
              <a:buAutoNum type="alphaLcParenR"/>
            </a:pPr>
            <a:r>
              <a:rPr lang="pl-PL" sz="2400" dirty="0"/>
              <a:t>żywność i polityka wyżywienia, </a:t>
            </a:r>
          </a:p>
          <a:p>
            <a:pPr marL="1619250" indent="-344488">
              <a:buFont typeface="+mj-lt"/>
              <a:buAutoNum type="alphaLcParenR"/>
            </a:pPr>
            <a:r>
              <a:rPr lang="pl-PL" sz="2400" dirty="0"/>
              <a:t>czynniki psychospołeczne/społeczno-ekonomiczne,</a:t>
            </a:r>
          </a:p>
          <a:p>
            <a:pPr marL="1619250" indent="-344488">
              <a:buFont typeface="+mj-lt"/>
              <a:buAutoNum type="alphaLcParenR"/>
            </a:pPr>
            <a:r>
              <a:rPr lang="pl-PL" sz="2400" dirty="0"/>
              <a:t>palenie tytoniu.</a:t>
            </a:r>
          </a:p>
          <a:p>
            <a:pPr marL="360363" indent="-360363">
              <a:buFont typeface="+mj-lt"/>
              <a:buAutoNum type="arabicPeriod" startAt="2"/>
            </a:pPr>
            <a:r>
              <a:rPr lang="pl-PL" sz="2400" dirty="0"/>
              <a:t>Związek pomiędzy determinantami społecznymi a występowaniem incydentów przewlekłych chorób niezakaźnych oraz zmian we wskaźnikach wybranych czynników ryzyka np. palenia tytoniu zostanie oceniony poprzez badanie </a:t>
            </a:r>
            <a:r>
              <a:rPr lang="pl-PL" sz="2400" dirty="0" err="1"/>
              <a:t>kohortowe</a:t>
            </a:r>
            <a:r>
              <a:rPr lang="pl-PL" sz="2400" dirty="0"/>
              <a:t>. </a:t>
            </a:r>
          </a:p>
        </p:txBody>
      </p:sp>
      <p:pic>
        <p:nvPicPr>
          <p:cNvPr id="6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58" y="7937"/>
            <a:ext cx="1142515" cy="115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6" descr="logo">
            <a:extLst>
              <a:ext uri="{FF2B5EF4-FFF2-40B4-BE49-F238E27FC236}">
                <a16:creationId xmlns:a16="http://schemas.microsoft.com/office/drawing/2014/main" id="{47521AA9-29C0-2321-1A2F-85F2DE3CCC0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109" y="0"/>
            <a:ext cx="1142515" cy="115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777274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C894E9-B811-4C5A-7893-210A47CA4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26" y="1196752"/>
            <a:ext cx="6456986" cy="4840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6C2D5-84D0-338A-242B-38B194E25020}"/>
              </a:ext>
            </a:extLst>
          </p:cNvPr>
          <p:cNvSpPr txBox="1"/>
          <p:nvPr/>
        </p:nvSpPr>
        <p:spPr>
          <a:xfrm>
            <a:off x="827584" y="332656"/>
            <a:ext cx="734481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Wpływ nowych wytycznych żywieniowych na epidemię otyłości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FEF4-CCE0-D9DD-FA7D-BFE82401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4053156"/>
            <a:ext cx="936104" cy="62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70906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8713611" cy="1224136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pl-PL" dirty="0"/>
            </a:br>
            <a:r>
              <a:rPr lang="pl-PL" dirty="0"/>
              <a:t>Dieta a śmiertelność i  choroby sercowo-naczyniowe</a:t>
            </a:r>
            <a:br>
              <a:rPr lang="en-CA" dirty="0"/>
            </a:br>
            <a:endParaRPr lang="en-CA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CEC2F-8E76-877D-8401-DB176262E535}"/>
              </a:ext>
            </a:extLst>
          </p:cNvPr>
          <p:cNvSpPr txBox="1"/>
          <p:nvPr/>
        </p:nvSpPr>
        <p:spPr>
          <a:xfrm>
            <a:off x="467544" y="3789040"/>
            <a:ext cx="8568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Wyniki i wnioski z badania PURE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95247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2A8F2-B20D-AFF7-CB6F-0EEEDA236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367"/>
          <a:stretch/>
        </p:blipFill>
        <p:spPr>
          <a:xfrm>
            <a:off x="0" y="-27384"/>
            <a:ext cx="5292080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B1A04-F011-F35C-1ACE-AA91C56A1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4" y="416868"/>
            <a:ext cx="5454930" cy="1771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102B0-50A2-361D-7E16-29FBD4D7A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0" y="2365135"/>
            <a:ext cx="7275476" cy="44644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A02647-EAB6-CACD-26A2-6B13EAE9A690}"/>
              </a:ext>
            </a:extLst>
          </p:cNvPr>
          <p:cNvSpPr/>
          <p:nvPr/>
        </p:nvSpPr>
        <p:spPr>
          <a:xfrm>
            <a:off x="5995314" y="2401139"/>
            <a:ext cx="1333482" cy="43924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11D577-AF1F-DB98-052B-975866951967}"/>
              </a:ext>
            </a:extLst>
          </p:cNvPr>
          <p:cNvSpPr/>
          <p:nvPr/>
        </p:nvSpPr>
        <p:spPr>
          <a:xfrm>
            <a:off x="395536" y="2437143"/>
            <a:ext cx="1512168" cy="43204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178AF-A2DA-5FCF-C6DA-DF88C596F1A5}"/>
              </a:ext>
            </a:extLst>
          </p:cNvPr>
          <p:cNvSpPr txBox="1"/>
          <p:nvPr/>
        </p:nvSpPr>
        <p:spPr>
          <a:xfrm>
            <a:off x="251520" y="2410240"/>
            <a:ext cx="864096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Wnioski</a:t>
            </a:r>
          </a:p>
          <a:p>
            <a:r>
              <a:rPr lang="pl-PL" b="1" dirty="0"/>
              <a:t>Wysokie spożycie węglowodanów wiązało się z wyższym ryzykiem całkowitej śmiertelności, podczas gdy </a:t>
            </a:r>
            <a:r>
              <a:rPr lang="pl-PL" b="1" dirty="0">
                <a:solidFill>
                  <a:srgbClr val="C00000"/>
                </a:solidFill>
              </a:rPr>
              <a:t>całkowity tłuszcz i poszczególne rodzaje tłuszczu były związane z niższą całkowitą śmiertelnością</a:t>
            </a:r>
            <a:r>
              <a:rPr lang="pl-PL" dirty="0">
                <a:solidFill>
                  <a:srgbClr val="C00000"/>
                </a:solidFill>
              </a:rPr>
              <a:t>. </a:t>
            </a:r>
          </a:p>
          <a:p>
            <a:r>
              <a:rPr lang="pl-PL" u="sng" dirty="0"/>
              <a:t>Całkowity tłuszcz i rodzaje tłuszczu nie były związane z chorobami sercowo-naczyniowymi, zawałem mięśnia sercowego ani śmiertelnością z powodu chorób sercowo-naczyniowych, podczas gdy tłuszcze nasycone miały odwrotny związek z udarem. </a:t>
            </a:r>
          </a:p>
          <a:p>
            <a:endParaRPr lang="pl-PL" u="sng" dirty="0"/>
          </a:p>
          <a:p>
            <a:r>
              <a:rPr lang="pl-PL" dirty="0">
                <a:solidFill>
                  <a:srgbClr val="C00000"/>
                </a:solidFill>
              </a:rPr>
              <a:t>W świetle tych ustaleń należy ponownie rozważyć globalne wytyczne żywieniowe.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4AEF0-82D6-2732-086A-2D2CE4FE7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734" y="-14020"/>
            <a:ext cx="3240360" cy="2190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998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2A07C-AC63-5B2E-CB62-3FE34E75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" y="764704"/>
            <a:ext cx="9144000" cy="1055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25D98-AA4A-4818-C930-055161E0B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809"/>
            <a:ext cx="3054507" cy="685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4D420B-BB3C-439B-6F5B-61E5E7322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090728"/>
            <a:ext cx="6228184" cy="3505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92F5F6-4E28-47C0-CFC8-40E5B00C0E2D}"/>
              </a:ext>
            </a:extLst>
          </p:cNvPr>
          <p:cNvSpPr txBox="1"/>
          <p:nvPr/>
        </p:nvSpPr>
        <p:spPr>
          <a:xfrm>
            <a:off x="0" y="5596369"/>
            <a:ext cx="9036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Ryzyko złożonego poważnego zdarzenia sercowo-naczyniowego (zgonu sercowo-naczyniowego, zawału mięśnia sercowego, udaru mózgu lub niewydolności serca) lub zgonu z jakiejkolwiek przyczyny wśród uczestników badania, zgodnie z kwintylem mediany indeksu glikemicznego (w zakresie od 76 w kwintylu 1 do 91 w kwintylu 5) i kategorii wskaźnika masy ciała (&lt;25 lub ≥25)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22CAB5-1559-19A6-3F67-CAAE908C8DDB}"/>
              </a:ext>
            </a:extLst>
          </p:cNvPr>
          <p:cNvSpPr txBox="1"/>
          <p:nvPr/>
        </p:nvSpPr>
        <p:spPr>
          <a:xfrm>
            <a:off x="125760" y="2877355"/>
            <a:ext cx="891073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dirty="0"/>
              <a:t>Dieta o wysokim indeksie glikemicznym wiąże się się ze zwiększonym ryzykiem chorób sercowo-naczyniowych i zgonów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6C338-CB7C-27BD-10CC-C628E15B6504}"/>
              </a:ext>
            </a:extLst>
          </p:cNvPr>
          <p:cNvSpPr txBox="1"/>
          <p:nvPr/>
        </p:nvSpPr>
        <p:spPr>
          <a:xfrm>
            <a:off x="5724128" y="14236"/>
            <a:ext cx="4599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2021; 384:1312-1322</a:t>
            </a:r>
          </a:p>
        </p:txBody>
      </p:sp>
    </p:spTree>
    <p:extLst>
      <p:ext uri="{BB962C8B-B14F-4D97-AF65-F5344CB8AC3E}">
        <p14:creationId xmlns:p14="http://schemas.microsoft.com/office/powerpoint/2010/main" val="4266705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AC896-54EF-D549-12E5-72ABD2BB1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0"/>
          <a:stretch/>
        </p:blipFill>
        <p:spPr>
          <a:xfrm>
            <a:off x="35496" y="44624"/>
            <a:ext cx="5892791" cy="1802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9B016-B045-0D75-14B7-49D1002AEC76}"/>
              </a:ext>
            </a:extLst>
          </p:cNvPr>
          <p:cNvSpPr txBox="1"/>
          <p:nvPr/>
        </p:nvSpPr>
        <p:spPr>
          <a:xfrm>
            <a:off x="107504" y="3252013"/>
            <a:ext cx="8928992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l-PL" b="1" dirty="0"/>
              <a:t>WNIOSKI:</a:t>
            </a:r>
          </a:p>
          <a:p>
            <a:endParaRPr lang="pl-PL" b="1" dirty="0"/>
          </a:p>
          <a:p>
            <a:r>
              <a:rPr lang="pl-PL" b="1" dirty="0"/>
              <a:t>Wyższe spożycie całkowitego nabiału </a:t>
            </a:r>
            <a:r>
              <a:rPr lang="pl-PL" dirty="0"/>
              <a:t>(&gt;2 porcje dziennie w porównaniu z brakiem spożycia) </a:t>
            </a:r>
            <a:r>
              <a:rPr lang="pl-PL" b="1" dirty="0"/>
              <a:t>wiązało się z </a:t>
            </a:r>
            <a:r>
              <a:rPr lang="pl-PL" b="1" dirty="0">
                <a:solidFill>
                  <a:srgbClr val="C00000"/>
                </a:solidFill>
              </a:rPr>
              <a:t>niższym ryzykiem całkowitej śmiertelności</a:t>
            </a:r>
            <a:r>
              <a:rPr lang="pl-PL" b="1" dirty="0"/>
              <a:t>, </a:t>
            </a:r>
            <a:r>
              <a:rPr lang="pl-PL" dirty="0"/>
              <a:t>śmiertelności niezwiązanej z układem sercowo-naczyniowym, śmiertelności z przyczyn sercowo-naczyniowych, </a:t>
            </a:r>
            <a:r>
              <a:rPr lang="pl-PL" b="1" dirty="0"/>
              <a:t>poważnych chorób sercowo-naczyniowych i udaru mózgu. </a:t>
            </a:r>
          </a:p>
          <a:p>
            <a:endParaRPr lang="pl-P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C2A55-8DAA-A285-EF0D-1C67BB021A89}"/>
              </a:ext>
            </a:extLst>
          </p:cNvPr>
          <p:cNvSpPr txBox="1"/>
          <p:nvPr/>
        </p:nvSpPr>
        <p:spPr>
          <a:xfrm>
            <a:off x="4788024" y="1574662"/>
            <a:ext cx="755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al.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A95106-79D3-E75B-687F-A6B26168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073" y="9392"/>
            <a:ext cx="3671436" cy="29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10671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A4F4E-2709-07E9-FBDA-99D537A6D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2" y="548680"/>
            <a:ext cx="5472608" cy="1806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460F1B-53C7-032D-099C-A48DF80D2C9A}"/>
              </a:ext>
            </a:extLst>
          </p:cNvPr>
          <p:cNvSpPr txBox="1"/>
          <p:nvPr/>
        </p:nvSpPr>
        <p:spPr>
          <a:xfrm>
            <a:off x="180332" y="3429000"/>
            <a:ext cx="8963667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Wnioski</a:t>
            </a:r>
            <a:r>
              <a:rPr lang="pl-PL" dirty="0"/>
              <a:t>:</a:t>
            </a:r>
            <a:endParaRPr lang="en-US" dirty="0"/>
          </a:p>
          <a:p>
            <a:endParaRPr lang="en-US" dirty="0"/>
          </a:p>
          <a:p>
            <a:r>
              <a:rPr lang="pl-PL" sz="2000" b="1" dirty="0"/>
              <a:t>Wyższe spożycie owoców, warzyw i roślin strączkowych </a:t>
            </a:r>
            <a:r>
              <a:rPr lang="pl-PL" sz="2000" u="sng" dirty="0"/>
              <a:t>było odwrotnie </a:t>
            </a:r>
            <a:r>
              <a:rPr lang="en-US" sz="2000" u="sng" dirty="0" err="1"/>
              <a:t>proporcjonalne</a:t>
            </a:r>
            <a:r>
              <a:rPr lang="en-US" sz="2000" u="sng" dirty="0"/>
              <a:t> do </a:t>
            </a:r>
            <a:r>
              <a:rPr lang="en-US" sz="2000" u="sng" dirty="0" err="1"/>
              <a:t>ryzyka</a:t>
            </a:r>
            <a:r>
              <a:rPr lang="en-US" sz="2000" u="sng" dirty="0"/>
              <a:t> </a:t>
            </a:r>
            <a:r>
              <a:rPr lang="pl-PL" sz="2000" u="sng" dirty="0"/>
              <a:t> poważn</a:t>
            </a:r>
            <a:r>
              <a:rPr lang="en-US" sz="2000" u="sng" dirty="0" err="1"/>
              <a:t>ych</a:t>
            </a:r>
            <a:r>
              <a:rPr lang="pl-PL" sz="2000" u="sng" dirty="0"/>
              <a:t> chorób sercowo-naczyniowych</a:t>
            </a:r>
            <a:r>
              <a:rPr lang="pl-PL" sz="2000" dirty="0"/>
              <a:t>, zawału mięśnia sercowego, śmiertelnością z przyczyn sercowo-naczyniowych, śmiertelnością nie-sercowonaczyniową  i całkowitą śmiertelnością w modelach dostosowanych do wieku i płci </a:t>
            </a:r>
            <a:r>
              <a:rPr lang="pl-PL" dirty="0"/>
              <a:t>
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4114A-FB4E-53C2-D78B-36CB5B848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0" y="10310"/>
            <a:ext cx="34480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96344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678A86-6EC2-7804-7D64-32268DFD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0080"/>
            <a:ext cx="3491880" cy="2327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620EF-0758-D4A2-2563-B882E7570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42072"/>
            <a:ext cx="5184576" cy="2724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2518F2-A016-74B3-6AC7-8D1DA4561D6D}"/>
              </a:ext>
            </a:extLst>
          </p:cNvPr>
          <p:cNvSpPr txBox="1"/>
          <p:nvPr/>
        </p:nvSpPr>
        <p:spPr>
          <a:xfrm>
            <a:off x="0" y="3284984"/>
            <a:ext cx="9143999" cy="2308324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Wnioski</a:t>
            </a:r>
            <a:endParaRPr lang="en-US" b="1" dirty="0"/>
          </a:p>
          <a:p>
            <a:r>
              <a:rPr lang="pl-PL" dirty="0"/>
              <a:t>W dużym międzynarodowym badaniu prospektywnym </a:t>
            </a:r>
            <a:r>
              <a:rPr lang="pl-PL" b="1" dirty="0"/>
              <a:t>nie znaleźliśmy znaczących powiązań między </a:t>
            </a:r>
            <a:r>
              <a:rPr lang="pl-PL" b="1" dirty="0">
                <a:solidFill>
                  <a:srgbClr val="C00000"/>
                </a:solidFill>
              </a:rPr>
              <a:t>nieprzetworzonym czerwonym mięsem i spożyciem drobiu </a:t>
            </a:r>
            <a:r>
              <a:rPr lang="pl-PL" b="1" dirty="0"/>
              <a:t>a śmiertelnością lub </a:t>
            </a:r>
            <a:r>
              <a:rPr lang="en-US" b="1" dirty="0" err="1"/>
              <a:t>chorobami</a:t>
            </a:r>
            <a:r>
              <a:rPr lang="en-US" b="1" dirty="0"/>
              <a:t> </a:t>
            </a:r>
            <a:r>
              <a:rPr lang="en-US" b="1" dirty="0" err="1"/>
              <a:t>sercowo-naczyniowymi</a:t>
            </a:r>
            <a:r>
              <a:rPr lang="pl-PL" b="1" dirty="0"/>
              <a:t>. </a:t>
            </a:r>
            <a:endParaRPr lang="en-US" b="1" dirty="0"/>
          </a:p>
          <a:p>
            <a:endParaRPr lang="en-US" b="1" dirty="0"/>
          </a:p>
          <a:p>
            <a:r>
              <a:rPr lang="pl-PL" dirty="0"/>
              <a:t>I odwrotnie,</a:t>
            </a:r>
            <a:r>
              <a:rPr lang="pl-PL" b="1" dirty="0"/>
              <a:t> </a:t>
            </a:r>
          </a:p>
          <a:p>
            <a:r>
              <a:rPr lang="pl-PL" b="1" dirty="0">
                <a:solidFill>
                  <a:srgbClr val="C00000"/>
                </a:solidFill>
              </a:rPr>
              <a:t>wyższe spożycie przetworzonego mięsa wiązało się z wyższym ryzykiem śmiertelności i </a:t>
            </a:r>
            <a:r>
              <a:rPr lang="en-US" b="1" dirty="0" err="1">
                <a:solidFill>
                  <a:srgbClr val="C00000"/>
                </a:solidFill>
              </a:rPr>
              <a:t>chor</a:t>
            </a:r>
            <a:r>
              <a:rPr lang="pl-PL" b="1" dirty="0">
                <a:solidFill>
                  <a:srgbClr val="C00000"/>
                </a:solidFill>
              </a:rPr>
              <a:t>ób sercowo-naczyniowych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491C0-DC59-7071-26B9-C71F4CC62BB8}"/>
              </a:ext>
            </a:extLst>
          </p:cNvPr>
          <p:cNvSpPr txBox="1"/>
          <p:nvPr/>
        </p:nvSpPr>
        <p:spPr>
          <a:xfrm>
            <a:off x="73389" y="2991395"/>
            <a:ext cx="899722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134,297 </a:t>
            </a:r>
            <a:r>
              <a:rPr lang="pl-PL" sz="1200" dirty="0">
                <a:solidFill>
                  <a:srgbClr val="2A2A2A"/>
                </a:solidFill>
                <a:latin typeface="Merriweather" panose="00000500000000000000" pitchFamily="2" charset="0"/>
              </a:rPr>
              <a:t>osób; 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21</a:t>
            </a:r>
            <a:r>
              <a:rPr lang="pl-PL" sz="1200" b="0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 krajów (nisko, średnio i wysoko rozwiniętych); Średni okres obserwacji 9,5 roku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13150-2E3F-E951-0763-75126D94E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7567"/>
            <a:ext cx="3923928" cy="25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33058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70B-370F-4CE7-DA3D-B8D93379A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6191568" cy="20257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03462-9EDA-9592-AD3D-568705169AF5}"/>
              </a:ext>
            </a:extLst>
          </p:cNvPr>
          <p:cNvSpPr txBox="1"/>
          <p:nvPr/>
        </p:nvSpPr>
        <p:spPr>
          <a:xfrm>
            <a:off x="0" y="4653137"/>
            <a:ext cx="9144000" cy="20897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/>
              <a:t>Wnioski</a:t>
            </a:r>
          </a:p>
          <a:p>
            <a:endParaRPr lang="en-US" dirty="0"/>
          </a:p>
          <a:p>
            <a:pPr algn="ctr"/>
            <a:r>
              <a:rPr lang="pl-PL" dirty="0"/>
              <a:t>W 3 dużych międzynarodowych badaniach prospektywnych, w tym 177 000 osób, 12 701 zgonów i 13 658 zdarzeń CVD z 50 krajów na 6 kontynentach, 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nie znaleźliśmy istotnych związków między spożyciem jaj a lipidami we krwi, śmiertelnością lub poważnymi zdarzeniami CVD</a:t>
            </a:r>
            <a:r>
              <a:rPr lang="pl-PL" dirty="0"/>
              <a:t>
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9031D-1254-DC5E-F9AD-12CB62F2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9030"/>
            <a:ext cx="9144000" cy="177761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517C31-58EF-CC67-B647-E209B21DE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931" y="0"/>
            <a:ext cx="2999069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7477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64CB6-6892-B1FA-E350-0129BB650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5" y="14415"/>
            <a:ext cx="5981710" cy="2694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85CC5-5747-F575-5A67-77FAC07897B6}"/>
              </a:ext>
            </a:extLst>
          </p:cNvPr>
          <p:cNvSpPr txBox="1"/>
          <p:nvPr/>
        </p:nvSpPr>
        <p:spPr>
          <a:xfrm>
            <a:off x="20095" y="2924944"/>
            <a:ext cx="90010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W tej analizie 4 międzynarodowych badań kohortowych z udziałem 191 558 osób z 58 krajów na 6 kontynentach, </a:t>
            </a:r>
            <a:r>
              <a:rPr lang="pl-PL" b="1" dirty="0"/>
              <a:t>niższe ryzyko poważnego CVD i całkowitej śmiertelności wiązało się z wyższym spożyciem ryb wynoszącym co najmniej 175 g (2 porcje) tygodniowo wśród osób wysokiego ryzyka lub pacjentów z chorobami naczyniowymi</a:t>
            </a:r>
            <a:r>
              <a:rPr lang="pl-PL" dirty="0"/>
              <a:t>, ale nie w populacjach ogólnych bez chorób naczyniowych; podobny wzorzec wyników zaobserwowano w przypadku nagłej śmierci sercowej. </a:t>
            </a:r>
            <a:r>
              <a:rPr lang="pl-PL" b="1" dirty="0"/>
              <a:t>Tłuste ryby</a:t>
            </a:r>
            <a:r>
              <a:rPr lang="pl-PL" dirty="0"/>
              <a:t>, ale nie inne rodzaje ryb, wiązały się z większymi korzyściami.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E68FF6-35F6-791A-37B3-967A848F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411" y="4797153"/>
            <a:ext cx="3329614" cy="2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4937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CE07-8E01-479A-CBED-E88AE651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r>
              <a:rPr lang="pl-PL" sz="3200" dirty="0"/>
              <a:t>Wpływ spożycia soli na nadciśnienie, choroby sercowo-naczyniowe i śmiertelność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06EF15-0BA6-E5E4-B57D-1BB4520D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59632"/>
            <a:ext cx="7632848" cy="5088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9B2075-F89E-52B5-8A4E-4E1547599E77}"/>
              </a:ext>
            </a:extLst>
          </p:cNvPr>
          <p:cNvSpPr txBox="1"/>
          <p:nvPr/>
        </p:nvSpPr>
        <p:spPr>
          <a:xfrm>
            <a:off x="0" y="65567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Mente A, et al, 2014, J Hypertens</a:t>
            </a:r>
            <a:r>
              <a:rPr lang="pl-PL" dirty="0"/>
              <a:t>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538307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35696" y="1993429"/>
            <a:ext cx="6336704" cy="1370583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Salim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Yusuf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Koordynator badania PURE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McMaster University and Hamilton Health Sciences, Kanada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0" name="AutoShape 2" descr="https://mail-attachment.googleusercontent.com/attachment/u/0/?ui=2&amp;ik=86a38406a1&amp;view=att&amp;th=14222a689183044f&amp;attid=0.1&amp;disp=inline&amp;safe=1&amp;zw&amp;saduie=AG9B_P8dR_61aCssFjv9Ci1xMLHB&amp;sadet=1383561009592&amp;sads=Gsh3rnKkPBf1yzLuXhN0_NNOjy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72" name="AutoShape 4" descr="https://mail-attachment.googleusercontent.com/attachment/u/0/?ui=2&amp;ik=86a38406a1&amp;view=att&amp;th=14222a689183044f&amp;attid=0.1&amp;disp=inline&amp;safe=1&amp;zw&amp;saduie=AG9B_P8dR_61aCssFjv9Ci1xMLHB&amp;sadet=1383561009592&amp;sads=Gsh3rnKkPBf1yzLuXhN0_NNOjy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74" name="AutoShape 6" descr="https://mail-attachment.googleusercontent.com/attachment/u/0/?ui=2&amp;ik=86a38406a1&amp;view=att&amp;th=14222a689183044f&amp;attid=0.1&amp;disp=inline&amp;safe=1&amp;zw&amp;saduie=AG9B_P8dR_61aCssFjv9Ci1xMLHB&amp;sadet=1383561009592&amp;sads=Gsh3rnKkPBf1yzLuXhN0_NNOjy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76" name="AutoShape 8" descr="https://mail-attachment.googleusercontent.com/attachment/u/0/?ui=2&amp;ik=86a38406a1&amp;view=att&amp;th=14222a689183044f&amp;attid=0.1&amp;disp=inline&amp;safe=1&amp;zw&amp;saduie=AG9B_P8dR_61aCssFjv9Ci1xMLHB&amp;sadet=1383561009592&amp;sads=Gsh3rnKkPBf1yzLuXhN0_NNOjy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78" name="AutoShape 10" descr="https://mail-attachment.googleusercontent.com/attachment/u/0/?ui=2&amp;ik=86a38406a1&amp;view=att&amp;th=14222a689183044f&amp;attid=0.1&amp;disp=inline&amp;safe=1&amp;zw&amp;saduie=AG9B_P8dR_61aCssFjv9Ci1xMLHB&amp;sadet=1383561009592&amp;sads=Gsh3rnKkPBf1yzLuXhN0_NNOjy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80" name="AutoShape 12" descr="https://mail-attachment.googleusercontent.com/attachment/u/0/?ui=2&amp;ik=86a38406a1&amp;view=att&amp;th=14222a689183044f&amp;attid=0.1&amp;disp=inline&amp;safe=1&amp;zw&amp;saduie=AG9B_P8dR_61aCssFjv9Ci1xMLHB&amp;sadet=1383561009592&amp;sads=Gsh3rnKkPBf1yzLuXhN0_NNOjy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82" name="AutoShape 14" descr="https://mail-attachment.googleusercontent.com/attachment/u/0/?ui=2&amp;ik=86a38406a1&amp;view=att&amp;th=14222a689183044f&amp;attid=0.1&amp;disp=inline&amp;safe=1&amp;zw&amp;saduie=AG9B_P8dR_61aCssFjv9Ci1xMLHB&amp;sadet=1383561009592&amp;sads=Gsh3rnKkPBf1yzLuXhN0_NNOjy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835696" y="4123566"/>
            <a:ext cx="6442484" cy="224589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Koordynator PURE Polska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prof. dr hab. Andrzej Szuba –UMW Wrocław</a:t>
            </a:r>
          </a:p>
          <a:p>
            <a:pPr lvl="0">
              <a:spcBef>
                <a:spcPct val="0"/>
              </a:spcBef>
              <a:defRPr/>
            </a:pPr>
            <a:br>
              <a:rPr lang="pl-PL" sz="20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</a:b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d\Pulpit\yusuf_salim_2009.jpg"/>
          <p:cNvPicPr>
            <a:picLocks noChangeAspect="1" noChangeArrowheads="1"/>
          </p:cNvPicPr>
          <p:nvPr/>
        </p:nvPicPr>
        <p:blipFill>
          <a:blip r:embed="rId3" cstate="print"/>
          <a:srcRect b="13750"/>
          <a:stretch>
            <a:fillRect/>
          </a:stretch>
        </p:blipFill>
        <p:spPr bwMode="auto">
          <a:xfrm>
            <a:off x="539552" y="1988840"/>
            <a:ext cx="1127082" cy="1296144"/>
          </a:xfrm>
          <a:prstGeom prst="rect">
            <a:avLst/>
          </a:prstGeom>
          <a:noFill/>
        </p:spPr>
      </p:pic>
      <p:pic>
        <p:nvPicPr>
          <p:cNvPr id="17" name="Obraz 16" descr="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6734"/>
            <a:ext cx="2232248" cy="213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6" descr="http://www.umed.wroc.pl/logotyp/graphics/logo_UMW_uklad_asymetryczny_wersja_POL_dwuwierszowa_wersja_CMY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0"/>
            <a:ext cx="5855077" cy="1589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55776" y="134076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PROJEKT PURE</a:t>
            </a:r>
          </a:p>
        </p:txBody>
      </p:sp>
    </p:spTree>
    <p:extLst>
      <p:ext uri="{BB962C8B-B14F-4D97-AF65-F5344CB8AC3E}">
        <p14:creationId xmlns:p14="http://schemas.microsoft.com/office/powerpoint/2010/main" val="4077310925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880533" y="5325534"/>
            <a:ext cx="6739467" cy="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4" indent="-304804" algn="ctr">
              <a:spcBef>
                <a:spcPct val="20000"/>
              </a:spcBef>
              <a:defRPr/>
            </a:pPr>
            <a:r>
              <a:rPr lang="en-AU" sz="2489" b="1" dirty="0"/>
              <a:t>Composite: </a:t>
            </a:r>
            <a:r>
              <a:rPr lang="en-AU" sz="2489" dirty="0"/>
              <a:t>Cardiovascular Events</a:t>
            </a:r>
          </a:p>
          <a:p>
            <a:pPr marL="304804" indent="-304804" algn="ctr">
              <a:spcBef>
                <a:spcPct val="20000"/>
              </a:spcBef>
              <a:defRPr/>
            </a:pPr>
            <a:r>
              <a:rPr lang="en-AU" sz="2489" b="1" dirty="0">
                <a:latin typeface="+mj-lt"/>
              </a:rPr>
              <a:t>(17 Countries, </a:t>
            </a:r>
            <a:r>
              <a:rPr lang="en-AU" sz="2489" b="1" dirty="0">
                <a:latin typeface="+mj-lt"/>
                <a:cs typeface="Arial" panose="020B0604020202020204" pitchFamily="34" charset="0"/>
              </a:rPr>
              <a:t>N=101,945; 3,317</a:t>
            </a:r>
            <a:r>
              <a:rPr lang="en-AU" sz="2489" b="1" dirty="0">
                <a:latin typeface="+mj-lt"/>
              </a:rPr>
              <a:t> events)</a:t>
            </a:r>
            <a:endParaRPr lang="en-US" sz="1600" dirty="0">
              <a:latin typeface="+mj-lt"/>
            </a:endParaRPr>
          </a:p>
          <a:p>
            <a:pPr marL="660408" lvl="1" indent="-254003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AU" sz="2489" dirty="0"/>
          </a:p>
        </p:txBody>
      </p:sp>
      <p:sp>
        <p:nvSpPr>
          <p:cNvPr id="6147" name="Rectangle 1098"/>
          <p:cNvSpPr>
            <a:spLocks noChangeArrowheads="1"/>
          </p:cNvSpPr>
          <p:nvPr/>
        </p:nvSpPr>
        <p:spPr bwMode="auto">
          <a:xfrm>
            <a:off x="-31215" y="154678"/>
            <a:ext cx="9144000" cy="6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Tx/>
              <a:buNone/>
            </a:pPr>
            <a:r>
              <a:rPr lang="pl-PL" altLang="ko-KR" sz="3022" b="1" dirty="0">
                <a:ea typeface="Gulim" pitchFamily="34" charset="-127"/>
              </a:rPr>
              <a:t>Wydalanie sodu i ryzyko zgonu lub incydentów sercowo-naczyniowych</a:t>
            </a:r>
            <a:endParaRPr lang="ko-KR" altLang="en-US" sz="3022" b="1" dirty="0">
              <a:ea typeface="Gulim" pitchFamily="34" charset="-127"/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304800" y="2134986"/>
            <a:ext cx="10037234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E" altLang="en-US" sz="2133">
              <a:latin typeface="Times New Roman" pitchFamily="18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842935" y="1779386"/>
            <a:ext cx="9959622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E" altLang="en-US" sz="2133">
              <a:latin typeface="Times New Roman" pitchFamily="18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2096046" y="1137503"/>
            <a:ext cx="4741333" cy="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4" indent="-304804" algn="ctr">
              <a:spcBef>
                <a:spcPct val="20000"/>
              </a:spcBef>
              <a:defRPr/>
            </a:pPr>
            <a:r>
              <a:rPr lang="en-AU" sz="2489" b="1" dirty="0"/>
              <a:t>Primary Outcome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52372"/>
            <a:ext cx="5614492" cy="36388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6300192" y="6565983"/>
            <a:ext cx="2877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 </a:t>
            </a:r>
            <a:r>
              <a:rPr lang="en-US" sz="1600" dirty="0" err="1"/>
              <a:t>Engl</a:t>
            </a:r>
            <a:r>
              <a:rPr lang="en-US" sz="1600" dirty="0"/>
              <a:t> J Med 2014; 371:612-623</a:t>
            </a:r>
          </a:p>
        </p:txBody>
      </p:sp>
      <p:cxnSp>
        <p:nvCxnSpPr>
          <p:cNvPr id="6" name="Łącznik prostoliniowy 5"/>
          <p:cNvCxnSpPr/>
          <p:nvPr/>
        </p:nvCxnSpPr>
        <p:spPr>
          <a:xfrm flipV="1">
            <a:off x="3978012" y="3212976"/>
            <a:ext cx="0" cy="1219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3821471" y="4403370"/>
            <a:ext cx="54450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44" dirty="0">
                <a:solidFill>
                  <a:srgbClr val="FF0000"/>
                </a:solidFill>
              </a:rPr>
              <a:t>4,7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93014-E96E-7726-8163-6E3320BC9034}"/>
              </a:ext>
            </a:extLst>
          </p:cNvPr>
          <p:cNvSpPr txBox="1"/>
          <p:nvPr/>
        </p:nvSpPr>
        <p:spPr>
          <a:xfrm>
            <a:off x="6761252" y="1950320"/>
            <a:ext cx="21271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/>
              <a:t>4,7g Na =11,75g soli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4178668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98"/>
          <p:cNvSpPr>
            <a:spLocks noChangeArrowheads="1"/>
          </p:cNvSpPr>
          <p:nvPr/>
        </p:nvSpPr>
        <p:spPr bwMode="auto">
          <a:xfrm>
            <a:off x="338666" y="268535"/>
            <a:ext cx="8466668" cy="6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Tx/>
              <a:buNone/>
            </a:pPr>
            <a:r>
              <a:rPr lang="pl-PL" altLang="ko-KR" sz="2844" b="1" dirty="0">
                <a:ea typeface="Gulim" pitchFamily="34" charset="-127"/>
              </a:rPr>
              <a:t>Wydalanie K i ryzyko zgonu z każdej przyczyny</a:t>
            </a: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304800" y="2134986"/>
            <a:ext cx="10037234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E" altLang="en-US" sz="2133">
              <a:latin typeface="Times New Roman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842935" y="1779386"/>
            <a:ext cx="9959622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E" altLang="en-US" sz="2133"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2" y="1424207"/>
            <a:ext cx="6434667" cy="430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oliniowy 2"/>
          <p:cNvCxnSpPr/>
          <p:nvPr/>
        </p:nvCxnSpPr>
        <p:spPr>
          <a:xfrm flipV="1">
            <a:off x="5323417" y="3090333"/>
            <a:ext cx="0" cy="142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5181600" y="4511780"/>
            <a:ext cx="474133" cy="242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78">
                <a:solidFill>
                  <a:srgbClr val="FF0000"/>
                </a:solidFill>
              </a:rPr>
              <a:t>2.1</a:t>
            </a:r>
          </a:p>
        </p:txBody>
      </p:sp>
    </p:spTree>
    <p:extLst>
      <p:ext uri="{BB962C8B-B14F-4D97-AF65-F5344CB8AC3E}">
        <p14:creationId xmlns:p14="http://schemas.microsoft.com/office/powerpoint/2010/main" val="1531831667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F8300-1FD2-284A-ABC9-45B64AF85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586"/>
            <a:ext cx="7586029" cy="18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5CF16-7CEB-05E3-0A2D-E21D0B913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74" y="2018824"/>
            <a:ext cx="3797495" cy="25210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DB3A0-9709-0B93-25A2-4563CD5B8D16}"/>
              </a:ext>
            </a:extLst>
          </p:cNvPr>
          <p:cNvSpPr txBox="1"/>
          <p:nvPr/>
        </p:nvSpPr>
        <p:spPr>
          <a:xfrm>
            <a:off x="1043608" y="4293096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Urinary sodium excretion (mg/day)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F2798C-CFC1-1DD5-3000-02EABFD2C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701" y="2018824"/>
            <a:ext cx="3642053" cy="252049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FD7FF-0FD8-F7E9-8237-A9F7C28C3739}"/>
              </a:ext>
            </a:extLst>
          </p:cNvPr>
          <p:cNvSpPr txBox="1"/>
          <p:nvPr/>
        </p:nvSpPr>
        <p:spPr>
          <a:xfrm>
            <a:off x="27418" y="4293096"/>
            <a:ext cx="9144000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Wykazano, że zapadalność na choroby sercowo-naczyniowe i śmiertelność </a:t>
            </a:r>
            <a:r>
              <a:rPr lang="pl-PL" b="1" dirty="0"/>
              <a:t>rosną przy niskim spożyciu sodu</a:t>
            </a:r>
            <a:r>
              <a:rPr lang="pl-PL" dirty="0"/>
              <a:t> (w porównaniu z umiarkowanym spożyciem) niezależnie od stanu nadciśnienia tętniczego, </a:t>
            </a:r>
          </a:p>
          <a:p>
            <a:r>
              <a:rPr lang="pl-PL" dirty="0"/>
              <a:t>Wyższe ryzyko chorób sercowo-naczyniowych i zgonów występuje tylko u  osób z nadciśnieniem tętniczym spożywającym więcej niż 6 g sód na dobę (tylko 10% populacji badanej). </a:t>
            </a:r>
          </a:p>
          <a:p>
            <a:r>
              <a:rPr lang="pl-PL" dirty="0"/>
              <a:t>Dane te wskazują, że zalecenie obniżenie spożycia soli powinno być skierowane do osób z nadciśnieniem tętniczym, które również  spożywają dużo soli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107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9A3DB-40A3-7C2C-AF2B-5F1B855F6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5379"/>
            <a:ext cx="8217322" cy="1663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48238-E892-575F-5C2F-D0175CFC9378}"/>
              </a:ext>
            </a:extLst>
          </p:cNvPr>
          <p:cNvSpPr txBox="1"/>
          <p:nvPr/>
        </p:nvSpPr>
        <p:spPr>
          <a:xfrm>
            <a:off x="7812360" y="162880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et al.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752D7-AA53-2AB7-D598-A9A06C019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32856"/>
            <a:ext cx="4493759" cy="1939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A4989-451D-7AB0-A37B-72E22D8F0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209746"/>
            <a:ext cx="4799697" cy="2038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A6D30-C1E2-A342-3B9E-491800E37783}"/>
              </a:ext>
            </a:extLst>
          </p:cNvPr>
          <p:cNvSpPr txBox="1"/>
          <p:nvPr/>
        </p:nvSpPr>
        <p:spPr>
          <a:xfrm>
            <a:off x="1301613" y="402508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Dobowe wydalanie sodu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1CADA2-EAB7-FA17-E437-0C2F8800EF0F}"/>
              </a:ext>
            </a:extLst>
          </p:cNvPr>
          <p:cNvSpPr txBox="1"/>
          <p:nvPr/>
        </p:nvSpPr>
        <p:spPr>
          <a:xfrm>
            <a:off x="4943994" y="6309320"/>
            <a:ext cx="322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Dobowe wydalanie potasu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462A5-A742-7871-327C-660271411266}"/>
              </a:ext>
            </a:extLst>
          </p:cNvPr>
          <p:cNvSpPr txBox="1"/>
          <p:nvPr/>
        </p:nvSpPr>
        <p:spPr>
          <a:xfrm>
            <a:off x="1635278" y="198057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Całkowita śmiertelność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B3C9FB-BC53-13C4-B1D1-F3D46AD45675}"/>
              </a:ext>
            </a:extLst>
          </p:cNvPr>
          <p:cNvSpPr txBox="1"/>
          <p:nvPr/>
        </p:nvSpPr>
        <p:spPr>
          <a:xfrm>
            <a:off x="5436096" y="40478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Całkowita</a:t>
            </a:r>
            <a:r>
              <a:rPr lang="en-US" dirty="0"/>
              <a:t> </a:t>
            </a:r>
            <a:r>
              <a:rPr lang="en-US" dirty="0" err="1"/>
              <a:t>śmiertelność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54717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F0D94-52E9-DA78-FAB7-506861B6C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060848"/>
            <a:ext cx="7448550" cy="4457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EB8E76-8487-1AEB-E3E6-9FF8B12B1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88640"/>
            <a:ext cx="8210972" cy="1714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A8D2D-F25E-180A-7B78-B4A73B5574F6}"/>
              </a:ext>
            </a:extLst>
          </p:cNvPr>
          <p:cNvSpPr txBox="1"/>
          <p:nvPr/>
        </p:nvSpPr>
        <p:spPr>
          <a:xfrm>
            <a:off x="396566" y="2852936"/>
            <a:ext cx="806489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Powinniśmy zwracać uwagę na  zwiększenie ilości potasu w diecie bardziej niż na obniżanie spożycia soli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949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F29B0-A315-30AA-1F06-63DB92D7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Nowe wyniki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3216D-B110-7C2A-96E8-BAA729A5F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90564"/>
            <a:ext cx="8229600" cy="247687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pl-PL" dirty="0"/>
              <a:t>Wpływ diety na mózg i funkcje poznawcze</a:t>
            </a:r>
          </a:p>
          <a:p>
            <a:pPr lvl="1"/>
            <a:r>
              <a:rPr lang="pl-PL" dirty="0"/>
              <a:t>Wstępne wyniki wskazują , że węglowodany mają niekrzystny wpływ na funkcje poznawcze oraz uszkodzenia mózgu, natomiast tłuszcze mają działanie ochronne</a:t>
            </a:r>
          </a:p>
        </p:txBody>
      </p:sp>
    </p:spTree>
    <p:extLst>
      <p:ext uri="{BB962C8B-B14F-4D97-AF65-F5344CB8AC3E}">
        <p14:creationId xmlns:p14="http://schemas.microsoft.com/office/powerpoint/2010/main" val="2641657786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ED20B-48D8-CDE1-DFC7-4B1A39BC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B417A-CC83-7A08-73EA-FF1C356EE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66937"/>
            <a:ext cx="7344816" cy="44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88522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3F87DD-6FFF-1BED-A6DD-D3B2A3AE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6768752" cy="1912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B04A0-B300-7632-D153-E33132455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4" y="2172589"/>
            <a:ext cx="5395649" cy="39207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4622C-989C-10B3-5D8B-30110303B862}"/>
              </a:ext>
            </a:extLst>
          </p:cNvPr>
          <p:cNvSpPr txBox="1"/>
          <p:nvPr/>
        </p:nvSpPr>
        <p:spPr>
          <a:xfrm>
            <a:off x="5638728" y="1774764"/>
            <a:ext cx="3387003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Diabetes Risk Index of Green Land Use and Community Socioeconomic Environments (DRI-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GLUCoSE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).</a:t>
            </a:r>
          </a:p>
          <a:p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r>
              <a:rPr lang="pl-PL" dirty="0">
                <a:solidFill>
                  <a:srgbClr val="212121"/>
                </a:solidFill>
                <a:latin typeface="Cambria" panose="02040503050406030204" pitchFamily="18" charset="0"/>
              </a:rPr>
              <a:t>Badanie to ma na celu zbadanie połączonego wpływu lokalnego SES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(</a:t>
            </a:r>
            <a:r>
              <a:rPr lang="pl-PL" dirty="0">
                <a:solidFill>
                  <a:srgbClr val="212121"/>
                </a:solidFill>
                <a:latin typeface="Cambria" panose="02040503050406030204" pitchFamily="18" charset="0"/>
              </a:rPr>
              <a:t>społeczno-ekonomiczne czynniki ryzyka cukrzycy: dochód, wykształcenie i status zawodowy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) </a:t>
            </a:r>
            <a:r>
              <a:rPr lang="pl-PL" dirty="0">
                <a:solidFill>
                  <a:srgbClr val="212121"/>
                </a:solidFill>
                <a:latin typeface="Cambria" panose="02040503050406030204" pitchFamily="18" charset="0"/>
              </a:rPr>
              <a:t> i zielonej przestrzeni 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w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otoczeniu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miejskim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pl-PL" dirty="0">
                <a:solidFill>
                  <a:srgbClr val="212121"/>
                </a:solidFill>
                <a:latin typeface="Cambria" panose="02040503050406030204" pitchFamily="18" charset="0"/>
              </a:rPr>
              <a:t>na ryzyko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cukrzycy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pl-PL" dirty="0">
                <a:solidFill>
                  <a:srgbClr val="212121"/>
                </a:solidFill>
                <a:latin typeface="Cambria" panose="02040503050406030204" pitchFamily="18" charset="0"/>
              </a:rPr>
              <a:t>w celu opracowania nowatorskiego modelu ekspozycji geograficznej o wysokiej rozdzielczości. </a:t>
            </a:r>
            <a:r>
              <a:rPr lang="pl-PL" dirty="0"/>
              <a:t>
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C11E4-72C6-FE4F-B0F7-70804A4751F8}"/>
              </a:ext>
            </a:extLst>
          </p:cNvPr>
          <p:cNvSpPr txBox="1"/>
          <p:nvPr/>
        </p:nvSpPr>
        <p:spPr>
          <a:xfrm rot="20496745">
            <a:off x="323528" y="2678943"/>
            <a:ext cx="8496944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pl-PL" dirty="0"/>
              <a:t>ołączony indeks lokalnych terenów zielonych i czynników społeczno-ekonomicznych pokazuje, że środowiskowy składnik ryzyka cukrzycy nie jest wystarczająco wyjaśniony dietą i aktywnością fizyczną, a zwiększenie zieleni miejskiej może być odpowiednim sposobem zmniejszenia obciążenia cukrzycą w skali społeczności.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44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021E0-2FDA-7715-DF7D-5279D1DF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pl-PL" dirty="0"/>
              <a:t>Dziękuję za uwagę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ABCFD-9547-0EF0-21F2-63F20747A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4762500" cy="3267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4B724-7183-8E47-BD18-046309F54E48}"/>
              </a:ext>
            </a:extLst>
          </p:cNvPr>
          <p:cNvSpPr txBox="1"/>
          <p:nvPr/>
        </p:nvSpPr>
        <p:spPr>
          <a:xfrm>
            <a:off x="5220072" y="299695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JESZCZE TEGO NIE POTWIERDZAMY</a:t>
            </a:r>
            <a:endParaRPr lang="en-US" dirty="0"/>
          </a:p>
        </p:txBody>
      </p:sp>
      <p:pic>
        <p:nvPicPr>
          <p:cNvPr id="9" name="Picture 8" descr="Laugh Out Loud Teodor the Cat">
            <a:extLst>
              <a:ext uri="{FF2B5EF4-FFF2-40B4-BE49-F238E27FC236}">
                <a16:creationId xmlns:a16="http://schemas.microsoft.com/office/drawing/2014/main" id="{6E3D6ABC-AF0E-06F1-2089-D6749813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92" y="2679678"/>
            <a:ext cx="1147192" cy="1147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56C081-38F4-271E-64A0-E845CF1A03CD}"/>
              </a:ext>
            </a:extLst>
          </p:cNvPr>
          <p:cNvSpPr txBox="1"/>
          <p:nvPr/>
        </p:nvSpPr>
        <p:spPr>
          <a:xfrm>
            <a:off x="459696" y="5301208"/>
            <a:ext cx="439248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PROPOZYCJA NOWEJ PIRAMIDY ŻYWIENIOWEJ W OPARCIU O AKTUALNE TRENDY KONSUMPCYJNE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75042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722905"/>
            <a:ext cx="5974547" cy="236355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17" y="2261623"/>
            <a:ext cx="1218667" cy="116662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251" y="4365104"/>
            <a:ext cx="7575253" cy="2202263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148119"/>
            <a:ext cx="6912768" cy="129614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157192"/>
            <a:ext cx="1218667" cy="11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857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213445" y="-3115"/>
            <a:ext cx="8956104" cy="6816491"/>
            <a:chOff x="187896" y="-3115"/>
            <a:chExt cx="8956104" cy="6816491"/>
          </a:xfrm>
        </p:grpSpPr>
        <p:sp>
          <p:nvSpPr>
            <p:cNvPr id="5" name="pole tekstowe 4"/>
            <p:cNvSpPr txBox="1"/>
            <p:nvPr/>
          </p:nvSpPr>
          <p:spPr>
            <a:xfrm>
              <a:off x="732346" y="-3115"/>
              <a:ext cx="5807099" cy="307777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l-PL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Ścieżka przyczynowa odziaływania Społeczności na ryzyko Jednostki</a:t>
              </a: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395536" y="692696"/>
              <a:ext cx="2016224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Społeczność</a:t>
              </a:r>
            </a:p>
            <a:p>
              <a:pPr algn="ctr"/>
              <a:r>
                <a:rPr lang="pl-PL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Środowisko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251520" y="1196752"/>
              <a:ext cx="2304256" cy="954107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Polityka/Legislacja</a:t>
              </a:r>
            </a:p>
            <a:p>
              <a:pPr algn="ctr"/>
              <a:r>
                <a:rPr lang="pl-PL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Środowisko Fizyczne</a:t>
              </a:r>
            </a:p>
            <a:p>
              <a:pPr algn="ctr"/>
              <a:r>
                <a:rPr lang="pl-PL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Społeczne/Kulturowe</a:t>
              </a:r>
            </a:p>
            <a:p>
              <a:pPr algn="ctr"/>
              <a:r>
                <a:rPr lang="pl-PL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Ekonomiczne</a:t>
              </a: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187896" y="3474587"/>
              <a:ext cx="842090" cy="3050758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wordArtVert" wrap="square" rtlCol="0">
              <a:spAutoFit/>
            </a:bodyPr>
            <a:lstStyle/>
            <a:p>
              <a:r>
                <a:rPr lang="pl-PL" sz="3600" b="1" dirty="0">
                  <a:solidFill>
                    <a:schemeClr val="accent5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PURE</a:t>
              </a:r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2843808" y="1556792"/>
              <a:ext cx="1728192" cy="52322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Gospodarstwo </a:t>
              </a:r>
            </a:p>
            <a:p>
              <a:pPr algn="ctr"/>
              <a:r>
                <a:rPr lang="pl-PL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domowe</a:t>
              </a: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2843808" y="2078851"/>
              <a:ext cx="1728192" cy="815608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00B050"/>
                  </a:solidFill>
                </a:rPr>
                <a:t>Struktura rodzinny</a:t>
              </a:r>
            </a:p>
            <a:p>
              <a:pPr algn="ctr"/>
              <a:endParaRPr lang="pl-PL" sz="300" dirty="0">
                <a:solidFill>
                  <a:srgbClr val="00B050"/>
                </a:solidFill>
              </a:endParaRPr>
            </a:p>
            <a:p>
              <a:pPr algn="ctr"/>
              <a:r>
                <a:rPr lang="pl-PL" sz="1400" dirty="0">
                  <a:solidFill>
                    <a:srgbClr val="00B050"/>
                  </a:solidFill>
                </a:rPr>
                <a:t>Status socjoekonomiczny</a:t>
              </a: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2843808" y="3212976"/>
              <a:ext cx="1728192" cy="5232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Behawioralne czynniki ryzyka</a:t>
              </a:r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2843808" y="3788459"/>
              <a:ext cx="1728192" cy="7386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0070C0"/>
                  </a:solidFill>
                </a:rPr>
                <a:t>Palenie tytoniu</a:t>
              </a:r>
            </a:p>
            <a:p>
              <a:pPr algn="ctr"/>
              <a:r>
                <a:rPr lang="pl-PL" sz="1400" dirty="0">
                  <a:solidFill>
                    <a:srgbClr val="0070C0"/>
                  </a:solidFill>
                </a:rPr>
                <a:t>Aktywność Fizyczna</a:t>
              </a:r>
            </a:p>
            <a:p>
              <a:pPr algn="ctr"/>
              <a:r>
                <a:rPr lang="pl-PL" sz="1400" dirty="0">
                  <a:solidFill>
                    <a:srgbClr val="0070C0"/>
                  </a:solidFill>
                </a:rPr>
                <a:t>Dieta</a:t>
              </a: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2843808" y="4849996"/>
              <a:ext cx="1728192" cy="5232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/>
                <a:t>Biologiczne czynniki ryzyka</a:t>
              </a:r>
              <a:endParaRPr lang="pl-PL" sz="1400" dirty="0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2843808" y="5354632"/>
              <a:ext cx="1728192" cy="7386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6">
                      <a:lumMod val="50000"/>
                    </a:schemeClr>
                  </a:solidFill>
                </a:rPr>
                <a:t>Nadciśnienie tętnicze</a:t>
              </a:r>
            </a:p>
            <a:p>
              <a:pPr algn="ctr"/>
              <a:r>
                <a:rPr lang="pl-PL" sz="1400" dirty="0">
                  <a:solidFill>
                    <a:schemeClr val="accent6">
                      <a:lumMod val="50000"/>
                    </a:schemeClr>
                  </a:solidFill>
                </a:rPr>
                <a:t>Cukrzyca</a:t>
              </a:r>
            </a:p>
            <a:p>
              <a:pPr algn="ctr"/>
              <a:r>
                <a:rPr lang="pl-PL" sz="1400" dirty="0">
                  <a:solidFill>
                    <a:schemeClr val="accent6">
                      <a:lumMod val="50000"/>
                    </a:schemeClr>
                  </a:solidFill>
                </a:rPr>
                <a:t>Otyłość</a:t>
              </a: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2411760" y="6290156"/>
              <a:ext cx="2448272" cy="523220"/>
            </a:xfrm>
            <a:prstGeom prst="rect">
              <a:avLst/>
            </a:prstGeom>
            <a:solidFill>
              <a:schemeClr val="accent6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l-PL" sz="1400" b="1" dirty="0"/>
                <a:t>Choroby sercowo-naczyniowe</a:t>
              </a:r>
              <a:endParaRPr lang="pl-PL" sz="1400" dirty="0"/>
            </a:p>
            <a:p>
              <a:r>
                <a:rPr lang="pl-PL" sz="1400" b="1" dirty="0"/>
                <a:t>Inne choroby przewlekłe</a:t>
              </a:r>
              <a:endParaRPr lang="pl-PL" sz="1400" dirty="0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4788024" y="737984"/>
              <a:ext cx="4355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l-PL" dirty="0"/>
            </a:p>
          </p:txBody>
        </p:sp>
        <p:cxnSp>
          <p:nvCxnSpPr>
            <p:cNvPr id="18" name="Łącznik łamany 17"/>
            <p:cNvCxnSpPr>
              <a:stCxn id="6" idx="3"/>
              <a:endCxn id="12" idx="1"/>
            </p:cNvCxnSpPr>
            <p:nvPr/>
          </p:nvCxnSpPr>
          <p:spPr>
            <a:xfrm>
              <a:off x="2411760" y="954306"/>
              <a:ext cx="432048" cy="320348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zakrzywiony 18"/>
            <p:cNvCxnSpPr>
              <a:stCxn id="12" idx="1"/>
              <a:endCxn id="15" idx="1"/>
            </p:cNvCxnSpPr>
            <p:nvPr/>
          </p:nvCxnSpPr>
          <p:spPr>
            <a:xfrm rot="10800000" flipV="1">
              <a:off x="2411760" y="4157790"/>
              <a:ext cx="432048" cy="2393975"/>
            </a:xfrm>
            <a:prstGeom prst="curvedConnector3">
              <a:avLst>
                <a:gd name="adj1" fmla="val 152911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ze strzałką 19"/>
            <p:cNvCxnSpPr>
              <a:stCxn id="14" idx="2"/>
            </p:cNvCxnSpPr>
            <p:nvPr/>
          </p:nvCxnSpPr>
          <p:spPr>
            <a:xfrm>
              <a:off x="3707904" y="6093296"/>
              <a:ext cx="0" cy="19686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ze strzałką 20"/>
            <p:cNvCxnSpPr>
              <a:stCxn id="12" idx="2"/>
              <a:endCxn id="13" idx="0"/>
            </p:cNvCxnSpPr>
            <p:nvPr/>
          </p:nvCxnSpPr>
          <p:spPr>
            <a:xfrm>
              <a:off x="3707904" y="4527123"/>
              <a:ext cx="0" cy="32287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ze strzałką 21"/>
            <p:cNvCxnSpPr>
              <a:stCxn id="10" idx="2"/>
              <a:endCxn id="11" idx="0"/>
            </p:cNvCxnSpPr>
            <p:nvPr/>
          </p:nvCxnSpPr>
          <p:spPr>
            <a:xfrm>
              <a:off x="3707904" y="2894459"/>
              <a:ext cx="0" cy="31851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pole tekstowe 1"/>
          <p:cNvSpPr txBox="1"/>
          <p:nvPr/>
        </p:nvSpPr>
        <p:spPr>
          <a:xfrm>
            <a:off x="4716016" y="404664"/>
            <a:ext cx="4320479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600" dirty="0"/>
              <a:t>Badanie </a:t>
            </a:r>
            <a:r>
              <a:rPr lang="pl-PL" sz="1600" b="1" dirty="0"/>
              <a:t>PURE</a:t>
            </a:r>
            <a:r>
              <a:rPr lang="pl-PL" sz="1600" dirty="0"/>
              <a:t> opiera się na założeniu że ścieżka przyczynowa dla rozwoju chorób sercowo-naczyniowych jest wielopoziomowa.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600" dirty="0"/>
              <a:t>Na poziom indywidualnych czynników ryzyka, tj.: </a:t>
            </a:r>
            <a:r>
              <a:rPr lang="pl-PL" sz="1600" dirty="0">
                <a:solidFill>
                  <a:srgbClr val="0070C0"/>
                </a:solidFill>
              </a:rPr>
              <a:t>aktywność fizyczna, dieta oraz czynniki psychospołeczne modyfikowane przez indywidualne postawy i kulturę, </a:t>
            </a:r>
            <a:r>
              <a:rPr lang="pl-PL" sz="1600" dirty="0"/>
              <a:t>wpływają: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6">
                    <a:lumMod val="50000"/>
                  </a:schemeClr>
                </a:solidFill>
              </a:rPr>
              <a:t>Charakterystyka kraju (sytuacja polityczna i ekonomiczna)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B050"/>
                </a:solidFill>
              </a:rPr>
              <a:t>Charakterystyka społeczności (budowanie środowiska zewnętrznego, nawyki żywieniowe oraz poziom ekonomiczny)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/>
              <a:t>Stan gospodarstwa domowego (struktura rodziny, jej dochód, budownictwo mieszkaniowe) 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pl-PL" sz="1600" dirty="0"/>
              <a:t>Uwarunkowania te mogą  prowadzić do rozwoju:</a:t>
            </a:r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0000"/>
                </a:solidFill>
              </a:rPr>
              <a:t>nadciśnienia tętniczego,</a:t>
            </a:r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0000"/>
                </a:solidFill>
              </a:rPr>
              <a:t>cukrzycy,</a:t>
            </a:r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0000"/>
                </a:solidFill>
              </a:rPr>
              <a:t>otyłości,</a:t>
            </a:r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0000"/>
                </a:solidFill>
              </a:rPr>
              <a:t>a ostatecznie do rozwoju chorób sercowo-naczyniowych </a:t>
            </a:r>
          </a:p>
        </p:txBody>
      </p:sp>
    </p:spTree>
    <p:extLst>
      <p:ext uri="{BB962C8B-B14F-4D97-AF65-F5344CB8AC3E}">
        <p14:creationId xmlns:p14="http://schemas.microsoft.com/office/powerpoint/2010/main" val="4259226114"/>
      </p:ext>
    </p:extLst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4F5606C-3A83-4DCC-B93D-942F4DDE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41600" r="29525" b="29000"/>
          <a:stretch/>
        </p:blipFill>
        <p:spPr>
          <a:xfrm>
            <a:off x="261853" y="903229"/>
            <a:ext cx="8270587" cy="21985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3D9C3AC-2038-43D3-A88B-6D9ABA033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16400" r="76775" b="76600"/>
          <a:stretch/>
        </p:blipFill>
        <p:spPr>
          <a:xfrm>
            <a:off x="2125785" y="116632"/>
            <a:ext cx="4666118" cy="86409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2CE5EEB-4048-4EC5-962B-D56EB140C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00" r="81500" b="73800"/>
          <a:stretch/>
        </p:blipFill>
        <p:spPr>
          <a:xfrm>
            <a:off x="2767164" y="3068961"/>
            <a:ext cx="3383360" cy="12961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837745D-E4A7-485D-93E6-AA9EADC7B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63" t="43000" r="26375" b="30400"/>
          <a:stretch/>
        </p:blipFill>
        <p:spPr>
          <a:xfrm>
            <a:off x="243522" y="4293098"/>
            <a:ext cx="8144902" cy="2309748"/>
          </a:xfrm>
          <a:prstGeom prst="rect">
            <a:avLst/>
          </a:prstGeom>
        </p:spPr>
      </p:pic>
      <p:pic>
        <p:nvPicPr>
          <p:cNvPr id="1026" name="Picture 2" descr="Znalezione obrazy dla zapytania altmetric logo">
            <a:extLst>
              <a:ext uri="{FF2B5EF4-FFF2-40B4-BE49-F238E27FC236}">
                <a16:creationId xmlns:a16="http://schemas.microsoft.com/office/drawing/2014/main" id="{44277555-8CD4-4F29-8047-F54AD828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628800"/>
            <a:ext cx="1699228" cy="5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4986BE8-8CDD-422F-8375-B365CC3635D5}"/>
              </a:ext>
            </a:extLst>
          </p:cNvPr>
          <p:cNvSpPr txBox="1"/>
          <p:nvPr/>
        </p:nvSpPr>
        <p:spPr>
          <a:xfrm>
            <a:off x="7349711" y="217947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l-PL" b="1" dirty="0"/>
              <a:t>MIEJSCE</a:t>
            </a:r>
          </a:p>
          <a:p>
            <a:pPr algn="ctr"/>
            <a:r>
              <a:rPr lang="pl-PL" b="1" dirty="0"/>
              <a:t>TOP 100 ARTICLES 2017</a:t>
            </a:r>
          </a:p>
        </p:txBody>
      </p:sp>
    </p:spTree>
    <p:extLst>
      <p:ext uri="{BB962C8B-B14F-4D97-AF65-F5344CB8AC3E}">
        <p14:creationId xmlns:p14="http://schemas.microsoft.com/office/powerpoint/2010/main" val="2089790365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AA42124-C79C-4BFF-99BF-48508594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33200" r="22437" b="36000"/>
          <a:stretch/>
        </p:blipFill>
        <p:spPr>
          <a:xfrm>
            <a:off x="395536" y="4293096"/>
            <a:ext cx="6454535" cy="24482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FD3464F-A7CD-4E7A-91F8-70CBC407A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7" t="23400" r="85436" b="68200"/>
          <a:stretch/>
        </p:blipFill>
        <p:spPr>
          <a:xfrm>
            <a:off x="6869067" y="5229200"/>
            <a:ext cx="2016225" cy="93056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D301C5B-0E37-456E-936C-64172F02C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33201" r="20075" b="38800"/>
          <a:stretch/>
        </p:blipFill>
        <p:spPr>
          <a:xfrm>
            <a:off x="136468" y="1171360"/>
            <a:ext cx="8165707" cy="22576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9B1847F-D643-4C7A-8B47-3C89FBE31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3" t="16400" r="76775" b="76600"/>
          <a:stretch/>
        </p:blipFill>
        <p:spPr>
          <a:xfrm>
            <a:off x="2125785" y="116632"/>
            <a:ext cx="4666118" cy="864096"/>
          </a:xfrm>
          <a:prstGeom prst="rect">
            <a:avLst/>
          </a:prstGeom>
        </p:spPr>
      </p:pic>
      <p:pic>
        <p:nvPicPr>
          <p:cNvPr id="6" name="Picture 2" descr="Znalezione obrazy dla zapytania altmetric logo">
            <a:extLst>
              <a:ext uri="{FF2B5EF4-FFF2-40B4-BE49-F238E27FC236}">
                <a16:creationId xmlns:a16="http://schemas.microsoft.com/office/drawing/2014/main" id="{5A771036-99FE-4B04-8C97-E50FD7BB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19" y="1894189"/>
            <a:ext cx="1699228" cy="5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C745C33-A9B4-48F0-9A39-43D7414AE039}"/>
              </a:ext>
            </a:extLst>
          </p:cNvPr>
          <p:cNvSpPr txBox="1"/>
          <p:nvPr/>
        </p:nvSpPr>
        <p:spPr>
          <a:xfrm>
            <a:off x="7317319" y="257568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71. MIEJSCE</a:t>
            </a:r>
          </a:p>
          <a:p>
            <a:pPr algn="ctr"/>
            <a:r>
              <a:rPr lang="pl-PL" b="1" dirty="0"/>
              <a:t>TOP 100 ARTICLES 2017</a:t>
            </a:r>
          </a:p>
        </p:txBody>
      </p:sp>
    </p:spTree>
    <p:extLst>
      <p:ext uri="{BB962C8B-B14F-4D97-AF65-F5344CB8AC3E}">
        <p14:creationId xmlns:p14="http://schemas.microsoft.com/office/powerpoint/2010/main" val="3583397839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3" y="3862681"/>
            <a:ext cx="7448896" cy="168442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328863"/>
            <a:ext cx="5553075" cy="12763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53791"/>
            <a:ext cx="6336704" cy="320325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484784"/>
            <a:ext cx="1218667" cy="11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1773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51519" y="1772816"/>
            <a:ext cx="852819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dirty="0">
                <a:latin typeface="+mj-lt"/>
                <a:cs typeface="Times New Roman" panose="02020603050405020304" pitchFamily="18" charset="0"/>
              </a:rPr>
              <a:t>Ostatecznym celem badania jest poszerzenie naszego rozumienia przyczyn zachorowalności i umieralności w Polsce oraz ustanowienie solidnej bazy wiedzy dla prewencji głównych przyczyn przedwczesnej śmierci Polaków.</a:t>
            </a:r>
          </a:p>
          <a:p>
            <a:pPr algn="just"/>
            <a:endParaRPr lang="pl-PL" sz="28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pl-PL" sz="2800" dirty="0">
                <a:latin typeface="+mj-lt"/>
                <a:cs typeface="Times New Roman" panose="02020603050405020304" pitchFamily="18" charset="0"/>
              </a:rPr>
              <a:t>Badania są prowadzone na wśród mieszkańców gminy Żórawina i mieszkańców Wrocławia</a:t>
            </a:r>
          </a:p>
          <a:p>
            <a:pPr algn="just"/>
            <a:endParaRPr lang="pl-PL" sz="28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28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031339" y="33845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  <a:cs typeface="Times New Roman" panose="02020603050405020304" pitchFamily="18" charset="0"/>
              </a:rPr>
              <a:t>Badanie PURE Polska </a:t>
            </a:r>
          </a:p>
        </p:txBody>
      </p:sp>
      <p:pic>
        <p:nvPicPr>
          <p:cNvPr id="6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346"/>
            <a:ext cx="1152127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512168" cy="1368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44640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145" y="836712"/>
            <a:ext cx="8165709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48072"/>
          </a:xfrm>
        </p:spPr>
        <p:txBody>
          <a:bodyPr>
            <a:noAutofit/>
          </a:bodyPr>
          <a:lstStyle/>
          <a:p>
            <a:r>
              <a:rPr lang="pl-PL" sz="2400" b="1" dirty="0"/>
              <a:t>21 krajów świata podzielonych ze względu na Dochód Narodowy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0" y="4077072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Polska od 2009 roku klasyfikowana jest jako „High </a:t>
            </a:r>
            <a:r>
              <a:rPr lang="pl-PL" b="1" dirty="0" err="1">
                <a:solidFill>
                  <a:schemeClr val="accent2">
                    <a:lumMod val="75000"/>
                  </a:schemeClr>
                </a:solidFill>
              </a:rPr>
              <a:t>Income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 Country” </a:t>
            </a:r>
          </a:p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– Bank Światowy </a:t>
            </a:r>
          </a:p>
        </p:txBody>
      </p:sp>
      <p:pic>
        <p:nvPicPr>
          <p:cNvPr id="6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2285"/>
            <a:ext cx="864096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361" y="548680"/>
            <a:ext cx="1296144" cy="1152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74868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763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PURE Polska </a:t>
            </a:r>
            <a:endParaRPr lang="pl-PL" sz="4000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095613"/>
              </p:ext>
            </p:extLst>
          </p:nvPr>
        </p:nvGraphicFramePr>
        <p:xfrm>
          <a:off x="385763" y="1772816"/>
          <a:ext cx="8245833" cy="4303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7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Wielkość Kohorty: 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2036 osób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117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Miejsce zamieszkania: 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Wrocław (1210 osób)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11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Gmina Żórawina (826 osób)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1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Przedział wieku badanych: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30 do 85 lat 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11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Częstotliwość badań (</a:t>
                      </a:r>
                      <a:r>
                        <a:rPr lang="pl-PL" sz="2400" u="none" strike="noStrike" dirty="0" err="1">
                          <a:effectLst/>
                          <a:latin typeface="+mn-lt"/>
                        </a:rPr>
                        <a:t>follow-up</a:t>
                      </a:r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):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co 3 lata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11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Początek badania w Polsce</a:t>
                      </a:r>
                    </a:p>
                  </a:txBody>
                  <a:tcPr marL="7414" marR="7414" marT="74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2007</a:t>
                      </a:r>
                    </a:p>
                  </a:txBody>
                  <a:tcPr marL="7414" marR="7414" marT="74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551867"/>
                  </a:ext>
                </a:extLst>
              </a:tr>
              <a:tr h="37811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Obecnie prowadzony etap</a:t>
                      </a:r>
                    </a:p>
                  </a:txBody>
                  <a:tcPr marL="7414" marR="7414" marT="741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12-letni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follow-up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14" marR="7414" marT="741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20617"/>
                  </a:ext>
                </a:extLst>
              </a:tr>
              <a:tr h="37811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Docelowy okres obserwacji</a:t>
                      </a:r>
                    </a:p>
                  </a:txBody>
                  <a:tcPr marL="7414" marR="7414" marT="74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lat</a:t>
                      </a:r>
                    </a:p>
                  </a:txBody>
                  <a:tcPr marL="7414" marR="7414" marT="74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12116"/>
                  </a:ext>
                </a:extLst>
              </a:tr>
            </a:tbl>
          </a:graphicData>
        </a:graphic>
      </p:graphicFrame>
      <p:pic>
        <p:nvPicPr>
          <p:cNvPr id="5" name="Picture 4" descr="Znalezione obrazy dla zapytania umed wro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DB74BBB-72C1-4C3A-9367-89F7361D087F}"/>
              </a:ext>
            </a:extLst>
          </p:cNvPr>
          <p:cNvSpPr txBox="1"/>
          <p:nvPr/>
        </p:nvSpPr>
        <p:spPr>
          <a:xfrm>
            <a:off x="385763" y="6309320"/>
            <a:ext cx="85067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Zatońska K., Zatoński W., Szuba A. „</a:t>
            </a:r>
            <a:r>
              <a:rPr lang="en-US" sz="1400" dirty="0"/>
              <a:t>Prospective urban and rural epidemiology Poland – study design</a:t>
            </a:r>
            <a:r>
              <a:rPr lang="pl-PL" sz="1400" dirty="0"/>
              <a:t>” J </a:t>
            </a:r>
            <a:r>
              <a:rPr lang="pl-PL" sz="1400" dirty="0" err="1"/>
              <a:t>Health</a:t>
            </a:r>
            <a:r>
              <a:rPr lang="pl-PL" sz="1400" dirty="0"/>
              <a:t> </a:t>
            </a:r>
            <a:r>
              <a:rPr lang="pl-PL" sz="1400" dirty="0" err="1"/>
              <a:t>Inequal</a:t>
            </a:r>
            <a:r>
              <a:rPr lang="pl-PL" sz="1400" dirty="0"/>
              <a:t> 2016, 2 (2): 136-141 </a:t>
            </a:r>
            <a:endParaRPr lang="en-US" sz="1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562494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547176-7AC7-47F9-8ED0-A562BA8D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PURE Polska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1872CAF9-5940-41D4-9C6B-754448886D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2060848"/>
          <a:ext cx="82296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672">
                  <a:extLst>
                    <a:ext uri="{9D8B030D-6E8A-4147-A177-3AD203B41FA5}">
                      <a16:colId xmlns:a16="http://schemas.microsoft.com/office/drawing/2014/main" val="3651213756"/>
                    </a:ext>
                  </a:extLst>
                </a:gridCol>
                <a:gridCol w="2523728">
                  <a:extLst>
                    <a:ext uri="{9D8B030D-6E8A-4147-A177-3AD203B41FA5}">
                      <a16:colId xmlns:a16="http://schemas.microsoft.com/office/drawing/2014/main" val="147422693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799039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Badania laboratoryjne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Badania antropometryczne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Inne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09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Morfologia</a:t>
                      </a:r>
                    </a:p>
                    <a:p>
                      <a:r>
                        <a:rPr lang="pl-PL" dirty="0" err="1"/>
                        <a:t>Lipidogram</a:t>
                      </a:r>
                      <a:r>
                        <a:rPr lang="pl-PL" dirty="0"/>
                        <a:t> (Cholesterol całkowity, HDL, LDL, TG)</a:t>
                      </a:r>
                    </a:p>
                    <a:p>
                      <a:r>
                        <a:rPr lang="pl-PL" dirty="0"/>
                        <a:t>Glukoza, HbA1c</a:t>
                      </a:r>
                    </a:p>
                    <a:p>
                      <a:r>
                        <a:rPr lang="pl-PL" dirty="0"/>
                        <a:t>TSH</a:t>
                      </a:r>
                    </a:p>
                    <a:p>
                      <a:r>
                        <a:rPr lang="pl-PL" dirty="0"/>
                        <a:t>Kreatynina</a:t>
                      </a:r>
                    </a:p>
                    <a:p>
                      <a:r>
                        <a:rPr lang="pl-PL" dirty="0"/>
                        <a:t>Elektrolity (Na, 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Pomiar składu i masy ciała (</a:t>
                      </a:r>
                      <a:r>
                        <a:rPr lang="pl-PL" dirty="0" err="1"/>
                        <a:t>Tanita</a:t>
                      </a:r>
                      <a:r>
                        <a:rPr lang="pl-PL" dirty="0"/>
                        <a:t>)</a:t>
                      </a:r>
                    </a:p>
                    <a:p>
                      <a:r>
                        <a:rPr lang="pl-PL" dirty="0"/>
                        <a:t>Obwód pasa</a:t>
                      </a:r>
                    </a:p>
                    <a:p>
                      <a:r>
                        <a:rPr lang="pl-PL" dirty="0"/>
                        <a:t>Obwód bioder</a:t>
                      </a:r>
                    </a:p>
                    <a:p>
                      <a:r>
                        <a:rPr lang="pl-PL" dirty="0"/>
                        <a:t>Wzrost</a:t>
                      </a:r>
                    </a:p>
                    <a:p>
                      <a:r>
                        <a:rPr lang="pl-PL" dirty="0"/>
                        <a:t>Siła uścisku dłoni 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Spirometria</a:t>
                      </a:r>
                    </a:p>
                    <a:p>
                      <a:r>
                        <a:rPr lang="pl-PL" dirty="0"/>
                        <a:t>Pomiar ciśnienia tętniczego</a:t>
                      </a:r>
                    </a:p>
                    <a:p>
                      <a:r>
                        <a:rPr lang="pl-PL" dirty="0"/>
                        <a:t>EKG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535015"/>
                  </a:ext>
                </a:extLst>
              </a:tr>
            </a:tbl>
          </a:graphicData>
        </a:graphic>
      </p:graphicFrame>
      <p:pic>
        <p:nvPicPr>
          <p:cNvPr id="4" name="Picture 4" descr="Znalezione obrazy dla zapytania umed wroc logo">
            <a:extLst>
              <a:ext uri="{FF2B5EF4-FFF2-40B4-BE49-F238E27FC236}">
                <a16:creationId xmlns:a16="http://schemas.microsoft.com/office/drawing/2014/main" id="{10F4DAB1-E00E-44F9-BF67-585C0EA8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6611"/>
            <a:ext cx="960041" cy="1241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logo">
            <a:extLst>
              <a:ext uri="{FF2B5EF4-FFF2-40B4-BE49-F238E27FC236}">
                <a16:creationId xmlns:a16="http://schemas.microsoft.com/office/drawing/2014/main" id="{F5665A4E-2162-4061-B8A1-1E90B39142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6" y="196938"/>
            <a:ext cx="1142515" cy="1153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A5599B9A-0C60-4047-875A-0A37761CACCF}"/>
              </a:ext>
            </a:extLst>
          </p:cNvPr>
          <p:cNvCxnSpPr/>
          <p:nvPr/>
        </p:nvCxnSpPr>
        <p:spPr>
          <a:xfrm>
            <a:off x="1691680" y="4712608"/>
            <a:ext cx="0" cy="5611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9F0DE9E-D6FD-4930-96B3-8AB701C082E8}"/>
              </a:ext>
            </a:extLst>
          </p:cNvPr>
          <p:cNvSpPr txBox="1"/>
          <p:nvPr/>
        </p:nvSpPr>
        <p:spPr>
          <a:xfrm>
            <a:off x="473776" y="5254826"/>
            <a:ext cx="2746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10 </a:t>
            </a:r>
            <a:r>
              <a:rPr lang="pl-PL" dirty="0" err="1"/>
              <a:t>mL</a:t>
            </a:r>
            <a:r>
              <a:rPr lang="pl-PL" dirty="0"/>
              <a:t> krwi na czczo</a:t>
            </a:r>
          </a:p>
          <a:p>
            <a:r>
              <a:rPr lang="pl-PL" dirty="0"/>
              <a:t>Przechowywanie -80°C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8387052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7062</TotalTime>
  <Words>2856</Words>
  <Application>Microsoft Office PowerPoint</Application>
  <PresentationFormat>Pokaz na ekranie (4:3)</PresentationFormat>
  <Paragraphs>298</Paragraphs>
  <Slides>52</Slides>
  <Notes>5</Notes>
  <HiddenSlides>7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61" baseType="lpstr">
      <vt:lpstr>Gulim</vt:lpstr>
      <vt:lpstr>Arial</vt:lpstr>
      <vt:lpstr>Arial Unicode MS</vt:lpstr>
      <vt:lpstr>Calibri</vt:lpstr>
      <vt:lpstr>Cambria</vt:lpstr>
      <vt:lpstr>Merriweather</vt:lpstr>
      <vt:lpstr>Times New Roman</vt:lpstr>
      <vt:lpstr>Wingdings</vt:lpstr>
      <vt:lpstr>Motyw pakietu Office</vt:lpstr>
      <vt:lpstr>Prospektywne Epidemiologiczne Badanie Populacji Miejskiej i Wiejskiej (PURE)   </vt:lpstr>
      <vt:lpstr>Prezentacja programu PowerPoint</vt:lpstr>
      <vt:lpstr>Dwa główne cele badania PURE</vt:lpstr>
      <vt:lpstr> prof. Salim Yusuf - Koordynator badania PURE Population Health Research  Institute, McMaster University and Hamilton Health Sciences, Kanada  </vt:lpstr>
      <vt:lpstr>Prezentacja programu PowerPoint</vt:lpstr>
      <vt:lpstr>Prezentacja programu PowerPoint</vt:lpstr>
      <vt:lpstr>21 krajów świata podzielonych ze względu na Dochód Narodowy</vt:lpstr>
      <vt:lpstr>PURE Polska </vt:lpstr>
      <vt:lpstr>PURE Polska</vt:lpstr>
      <vt:lpstr>PURE  Polska  Charakterystyka badanej populacji</vt:lpstr>
      <vt:lpstr>PURE Polska  Charakterystyka badanej populacji</vt:lpstr>
      <vt:lpstr>Postawy wobec palenia tytoniu PURE Polska</vt:lpstr>
      <vt:lpstr>       Postawy wobec palenia tytoniu  PURE Polska</vt:lpstr>
      <vt:lpstr>Prezentacja programu PowerPoint</vt:lpstr>
      <vt:lpstr>Prezentacja programu PowerPoint</vt:lpstr>
      <vt:lpstr> PURE  Polska  Wakaźnik masy ciała  (BMI) </vt:lpstr>
      <vt:lpstr>PURE  Polska  Rozkład  BMI, a płeć </vt:lpstr>
      <vt:lpstr>PURE Polska  Rozkład BMI, a miejsce zamieszkania</vt:lpstr>
      <vt:lpstr>PURE  Polska  Rozkład BMI</vt:lpstr>
      <vt:lpstr>BMI a choroby cywilizacyjne</vt:lpstr>
      <vt:lpstr>PURE Polska – nadciśnienie tętnicze</vt:lpstr>
      <vt:lpstr>Cukrzyca typu 2 w populacji  PURE Polska</vt:lpstr>
      <vt:lpstr>Występowanie normoglikemii, IFG i cukrzycy w populacji PURE Polska w baseline, 3-letnim oraz 6-letnim follow-up</vt:lpstr>
      <vt:lpstr>Występowanie cukrzycy w 6-letniej obserwacji kohorty PURE Polska</vt:lpstr>
      <vt:lpstr>Prezentacja programu PowerPoint</vt:lpstr>
      <vt:lpstr>Prezentacja programu PowerPoint</vt:lpstr>
      <vt:lpstr>PURE Polska</vt:lpstr>
      <vt:lpstr>PURE – przegląd ważniejszych wyników</vt:lpstr>
      <vt:lpstr>Prezentacja programu PowerPoint</vt:lpstr>
      <vt:lpstr>Prezentacja programu PowerPoint</vt:lpstr>
      <vt:lpstr> Dieta a śmiertelność i  choroby sercowo-naczyniowe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Wpływ spożycia soli na nadciśnienie, choroby sercowo-naczyniowe i śmiertelność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Nowe wyniki</vt:lpstr>
      <vt:lpstr>Dziękuję za uwagę</vt:lpstr>
      <vt:lpstr>Prezentacja programu PowerPoint</vt:lpstr>
      <vt:lpstr>Dziękuję za uwagę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marysia</dc:creator>
  <cp:lastModifiedBy>Andrzej Szuba</cp:lastModifiedBy>
  <cp:revision>282</cp:revision>
  <cp:lastPrinted>2017-09-23T11:25:41Z</cp:lastPrinted>
  <dcterms:created xsi:type="dcterms:W3CDTF">2014-11-10T22:58:53Z</dcterms:created>
  <dcterms:modified xsi:type="dcterms:W3CDTF">2022-12-02T05:46:30Z</dcterms:modified>
</cp:coreProperties>
</file>